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21"/>
  </p:notesMasterIdLst>
  <p:handoutMasterIdLst>
    <p:handoutMasterId r:id="rId22"/>
  </p:handoutMasterIdLst>
  <p:sldIdLst>
    <p:sldId id="261" r:id="rId5"/>
    <p:sldId id="342" r:id="rId6"/>
    <p:sldId id="359" r:id="rId7"/>
    <p:sldId id="345" r:id="rId8"/>
    <p:sldId id="346" r:id="rId9"/>
    <p:sldId id="350" r:id="rId10"/>
    <p:sldId id="360" r:id="rId11"/>
    <p:sldId id="361" r:id="rId12"/>
    <p:sldId id="362" r:id="rId13"/>
    <p:sldId id="356" r:id="rId14"/>
    <p:sldId id="347" r:id="rId15"/>
    <p:sldId id="337" r:id="rId16"/>
    <p:sldId id="341" r:id="rId17"/>
    <p:sldId id="340" r:id="rId18"/>
    <p:sldId id="358" r:id="rId19"/>
    <p:sldId id="319" r:id="rId20"/>
  </p:sldIdLst>
  <p:sldSz cx="12192000" cy="6858000"/>
  <p:notesSz cx="6797675" cy="9928225"/>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87175F"/>
    <a:srgbClr val="02460A"/>
    <a:srgbClr val="EEEEEE"/>
    <a:srgbClr val="EEC621"/>
    <a:srgbClr val="E58C09"/>
    <a:srgbClr val="43467B"/>
    <a:srgbClr val="AEA422"/>
    <a:srgbClr val="F69E1D"/>
    <a:srgbClr val="E19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4" autoAdjust="0"/>
  </p:normalViewPr>
  <p:slideViewPr>
    <p:cSldViewPr snapToGrid="0">
      <p:cViewPr varScale="1">
        <p:scale>
          <a:sx n="114" d="100"/>
          <a:sy n="114" d="100"/>
        </p:scale>
        <p:origin x="474" y="102"/>
      </p:cViewPr>
      <p:guideLst>
        <p:guide orient="horz" pos="2160"/>
        <p:guide pos="3840"/>
      </p:guideLst>
    </p:cSldViewPr>
  </p:slideViewPr>
  <p:outlineViewPr>
    <p:cViewPr>
      <p:scale>
        <a:sx n="33" d="100"/>
        <a:sy n="33" d="100"/>
      </p:scale>
      <p:origin x="0" y="-20822"/>
    </p:cViewPr>
  </p:outlineViewPr>
  <p:notesTextViewPr>
    <p:cViewPr>
      <p:scale>
        <a:sx n="1" d="1"/>
        <a:sy n="1" d="1"/>
      </p:scale>
      <p:origin x="0" y="0"/>
    </p:cViewPr>
  </p:notesTextViewPr>
  <p:sorterViewPr>
    <p:cViewPr>
      <p:scale>
        <a:sx n="150" d="100"/>
        <a:sy n="150" d="100"/>
      </p:scale>
      <p:origin x="0" y="-2706"/>
    </p:cViewPr>
  </p:sorterViewPr>
  <p:notesViewPr>
    <p:cSldViewPr snapToGrid="0">
      <p:cViewPr varScale="1">
        <p:scale>
          <a:sx n="88" d="100"/>
          <a:sy n="88" d="100"/>
        </p:scale>
        <p:origin x="379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pPr rtl="0"/>
            <a:endParaRPr lang="es-ES">
              <a:latin typeface="Tw Cen MT" panose="020B0602020104020603" pitchFamily="34" charset="0"/>
            </a:endParaRPr>
          </a:p>
        </p:txBody>
      </p:sp>
      <p:sp>
        <p:nvSpPr>
          <p:cNvPr id="3" name="Marcador de fecha 2">
            <a:extLst>
              <a:ext uri="{FF2B5EF4-FFF2-40B4-BE49-F238E27FC236}">
                <a16:creationId xmlns:a16="http://schemas.microsoft.com/office/drawing/2014/main" id="{0586DB41-0314-4E22-8F5A-547FA67B06A6}"/>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pPr rtl="0"/>
            <a:fld id="{2992038A-94BD-4940-8232-B59662849EF5}" type="datetime1">
              <a:rPr lang="es-ES" smtClean="0">
                <a:latin typeface="Tw Cen MT" panose="020B0602020104020603" pitchFamily="34" charset="0"/>
              </a:rPr>
              <a:t>26/12/2022</a:t>
            </a:fld>
            <a:endParaRPr lang="es-ES">
              <a:latin typeface="Tw Cen MT" panose="020B0602020104020603" pitchFamily="34" charset="0"/>
            </a:endParaRPr>
          </a:p>
        </p:txBody>
      </p:sp>
      <p:sp>
        <p:nvSpPr>
          <p:cNvPr id="4" name="Marcador de pie de página 3">
            <a:extLst>
              <a:ext uri="{FF2B5EF4-FFF2-40B4-BE49-F238E27FC236}">
                <a16:creationId xmlns:a16="http://schemas.microsoft.com/office/drawing/2014/main" id="{D563188E-D235-4A3B-823C-E0E10F336CC4}"/>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pPr rtl="0"/>
            <a:endParaRPr lang="es-ES">
              <a:latin typeface="Tw Cen MT" panose="020B0602020104020603" pitchFamily="34" charset="0"/>
            </a:endParaRPr>
          </a:p>
        </p:txBody>
      </p:sp>
      <p:sp>
        <p:nvSpPr>
          <p:cNvPr id="5" name="Marcador de posición de número de diapositiva 4">
            <a:extLst>
              <a:ext uri="{FF2B5EF4-FFF2-40B4-BE49-F238E27FC236}">
                <a16:creationId xmlns:a16="http://schemas.microsoft.com/office/drawing/2014/main" id="{04D3A68C-A1CC-4704-8503-01E13B0AED61}"/>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pPr rtl="0"/>
            <a:fld id="{41BB1589-0F8A-400D-AEF4-57688446A2F5}" type="slidenum">
              <a:rPr lang="es-ES" smtClean="0">
                <a:latin typeface="Tw Cen MT" panose="020B0602020104020603" pitchFamily="34" charset="0"/>
              </a:rPr>
              <a:t>‹Nº›</a:t>
            </a:fld>
            <a:endParaRPr lang="es-ES">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Tw Cen MT" panose="020B0602020104020603" pitchFamily="34" charset="0"/>
              </a:defRPr>
            </a:lvl1pPr>
          </a:lstStyle>
          <a:p>
            <a:pPr rtl="0"/>
            <a:endParaRPr lang="es-ES" noProof="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Tw Cen MT" panose="020B0602020104020603" pitchFamily="34" charset="0"/>
              </a:defRPr>
            </a:lvl1pPr>
          </a:lstStyle>
          <a:p>
            <a:pPr rtl="0"/>
            <a:fld id="{AD7E05D5-5313-4A58-ADF1-723C0AC32D87}" type="datetime1">
              <a:rPr lang="es-ES" noProof="0" smtClean="0"/>
              <a:t>26/12/2022</a:t>
            </a:fld>
            <a:endParaRPr lang="es-ES" noProof="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Tw Cen MT" panose="020B0602020104020603" pitchFamily="34" charset="0"/>
              </a:defRPr>
            </a:lvl1pPr>
          </a:lstStyle>
          <a:p>
            <a:pPr rtl="0"/>
            <a:endParaRPr lang="es-ES" noProof="0"/>
          </a:p>
        </p:txBody>
      </p:sp>
      <p:sp>
        <p:nvSpPr>
          <p:cNvPr id="7" name="Marcador de posición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Tw Cen MT" panose="020B0602020104020603" pitchFamily="34" charset="0"/>
              </a:defRPr>
            </a:lvl1pPr>
          </a:lstStyle>
          <a:p>
            <a:pPr rtl="0"/>
            <a:fld id="{DAE5FABD-26C8-4F74-B1E3-45BC91BC9D7B}" type="slidenum">
              <a:rPr lang="es-ES" noProof="0" smtClean="0"/>
              <a:pPr rtl="0"/>
              <a:t>‹Nº›</a:t>
            </a:fld>
            <a:endParaRPr lang="es-ES" noProof="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a:t>1</a:t>
            </a:fld>
            <a:endParaRPr lang="es-ES"/>
          </a:p>
        </p:txBody>
      </p:sp>
    </p:spTree>
    <p:extLst>
      <p:ext uri="{BB962C8B-B14F-4D97-AF65-F5344CB8AC3E}">
        <p14:creationId xmlns:p14="http://schemas.microsoft.com/office/powerpoint/2010/main" val="314798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16</a:t>
            </a:fld>
            <a:endParaRPr lang="es-ES"/>
          </a:p>
        </p:txBody>
      </p:sp>
    </p:spTree>
    <p:extLst>
      <p:ext uri="{BB962C8B-B14F-4D97-AF65-F5344CB8AC3E}">
        <p14:creationId xmlns:p14="http://schemas.microsoft.com/office/powerpoint/2010/main" val="250642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sub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TÍTULO_Azul">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TÍTULO_Verdema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ÍTULO_Naranj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O TÍTULO_Ros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ÍTULO_Azul clar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ÍTULO_Gri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TÍTULO_Azul_Aplicar parche triangular 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subtítulo, imagen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9" name="Marcador de posición de imagen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e imagen,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9" name="Marcador de posición de imagen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e imagen, y barra blanc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texto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rtlCol="0"/>
          <a:lstStyle>
            <a:lvl1pPr marL="0" indent="0">
              <a:buNone/>
              <a:defRPr>
                <a:solidFill>
                  <a:schemeClr val="tx1">
                    <a:alpha val="0"/>
                  </a:schemeClr>
                </a:solidFill>
              </a:defRPr>
            </a:lvl1pPr>
          </a:lstStyle>
          <a:p>
            <a:pPr lvl="0" rtl="0"/>
            <a:r>
              <a:rPr lang="es-ES" noProof="0"/>
              <a:t>I</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6" name="Marcador de posición de número de diapositiva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de la imagen horizontal en dos y barr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de la imagen en dos y barr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de la imagen en dos, el contenido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posición de número de diapositiva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de la imagen en do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contenido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posición de número de diapositiva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ítulo de la imagen en do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texto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12" name="Marcador de contenido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rtlCol="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rtl="0"/>
            <a:r>
              <a:rPr lang="es-ES" noProof="0"/>
              <a:t>Contenido importante</a:t>
            </a:r>
          </a:p>
        </p:txBody>
      </p:sp>
      <p:sp>
        <p:nvSpPr>
          <p:cNvPr id="8" name="Marcador de posición de imagen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rtlCol="0" anchor="ctr"/>
          <a:lstStyle>
            <a:lvl1pPr marL="0" indent="0" algn="ctr">
              <a:buNone/>
              <a:defRPr/>
            </a:lvl1pPr>
          </a:lstStyle>
          <a:p>
            <a:pPr rtl="0"/>
            <a:r>
              <a:rPr lang="es-ES" noProof="0"/>
              <a:t>Icono</a:t>
            </a:r>
          </a:p>
        </p:txBody>
      </p:sp>
      <p:sp>
        <p:nvSpPr>
          <p:cNvPr id="15" name="Marcador de número de diapositiva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de la imagen en dos y de varias imágene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4" name="Marcador de posición de imagen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5" name="Marcador de posición de imagen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6" name="Marcador de posición de imagen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n completa con barr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número de diapositiva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7" name="Marcador de número de diapositiva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6" name="Marcador de tex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contenid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rtlCol="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rtl="0"/>
            <a:r>
              <a:rPr lang="es-ES" noProof="0"/>
              <a:t>Contenido importante</a:t>
            </a:r>
          </a:p>
        </p:txBody>
      </p:sp>
      <p:sp>
        <p:nvSpPr>
          <p:cNvPr id="10" name="Marcador de número de diapositiva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11" name="Marcador de texto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2" name="Marcador de texto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95400" y="1905000"/>
            <a:ext cx="5864382" cy="22752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295400" y="4297679"/>
            <a:ext cx="407258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13" name="Marcador de texto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4" name="Marcador de texto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6" name="Marcador de tex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contenid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rtlCol="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rtl="0"/>
            <a:r>
              <a:rPr lang="es-ES" noProof="0"/>
              <a:t>Contenido importante</a:t>
            </a:r>
          </a:p>
        </p:txBody>
      </p:sp>
      <p:sp>
        <p:nvSpPr>
          <p:cNvPr id="10" name="Marcador de número de diapositiva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ítulo, contenido del subtítulo, de la imagen en dos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rtlCol="0">
            <a:spAutoFit/>
          </a:bodyPr>
          <a:lstStyle>
            <a:lvl1pPr marL="0" indent="0">
              <a:buNone/>
              <a:defRPr sz="2400" b="1">
                <a:solidFill>
                  <a:schemeClr val="tx2"/>
                </a:solidFill>
              </a:defRPr>
            </a:lvl1pPr>
          </a:lstStyle>
          <a:p>
            <a:pPr lvl="0" rtl="0"/>
            <a:r>
              <a:rPr lang="es-ES" noProof="0"/>
              <a:t>AGREGAR TEXTO ADICIONAL </a:t>
            </a:r>
          </a:p>
        </p:txBody>
      </p:sp>
      <p:sp>
        <p:nvSpPr>
          <p:cNvPr id="12" name="Marcador de contenido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rtlCol="0">
            <a:spAutoFit/>
          </a:bodyPr>
          <a:lstStyle>
            <a:lvl1pPr marL="0" indent="0">
              <a:buNone/>
              <a:defRPr sz="2400" b="1">
                <a:solidFill>
                  <a:schemeClr val="accent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es-ES" noProof="0"/>
              <a:t>Icono</a:t>
            </a:r>
          </a:p>
        </p:txBody>
      </p:sp>
      <p:sp>
        <p:nvSpPr>
          <p:cNvPr id="15" name="Marcador de posición de imagen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rtlCol="0" anchor="ctr"/>
          <a:lstStyle>
            <a:lvl1pPr marL="0" indent="0" algn="ctr">
              <a:buNone/>
              <a:defRPr/>
            </a:lvl1pPr>
          </a:lstStyle>
          <a:p>
            <a:pPr rtl="0"/>
            <a:r>
              <a:rPr lang="es-ES" noProof="0"/>
              <a:t>Icono</a:t>
            </a:r>
          </a:p>
        </p:txBody>
      </p:sp>
      <p:sp>
        <p:nvSpPr>
          <p:cNvPr id="17" name="Marcador de posición de número de diapositiva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ítulo, contenido del subtítulo, de la imagen en dos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rtlCol="0">
            <a:noAutofit/>
          </a:bodyPr>
          <a:lstStyle>
            <a:lvl1pPr marL="0" indent="0">
              <a:buNone/>
              <a:defRPr sz="2400" b="1">
                <a:solidFill>
                  <a:schemeClr val="tx2"/>
                </a:solidFill>
              </a:defRPr>
            </a:lvl1pPr>
          </a:lstStyle>
          <a:p>
            <a:pPr lvl="0" rtl="0"/>
            <a:r>
              <a:rPr lang="es-ES" noProof="0"/>
              <a:t>AGREGAR TEXTO ADICIONAL </a:t>
            </a:r>
          </a:p>
        </p:txBody>
      </p:sp>
      <p:sp>
        <p:nvSpPr>
          <p:cNvPr id="12" name="Marcador de contenido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rtlCol="0">
            <a:noAutofit/>
          </a:bodyPr>
          <a:lstStyle>
            <a:lvl1pPr marL="0" indent="0">
              <a:buNone/>
              <a:defRPr sz="2400" b="1">
                <a:solidFill>
                  <a:schemeClr val="accent5"/>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es-ES" noProof="0"/>
              <a:t>Icono</a:t>
            </a:r>
          </a:p>
        </p:txBody>
      </p:sp>
      <p:sp>
        <p:nvSpPr>
          <p:cNvPr id="15" name="Marcador de posición de imagen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rtlCol="0" anchor="ctr"/>
          <a:lstStyle>
            <a:lvl1pPr marL="0" indent="0" algn="ctr">
              <a:buNone/>
              <a:defRPr/>
            </a:lvl1pPr>
          </a:lstStyle>
          <a:p>
            <a:pPr rtl="0"/>
            <a:r>
              <a:rPr lang="es-ES" noProof="0"/>
              <a:t>Icono</a:t>
            </a:r>
          </a:p>
        </p:txBody>
      </p:sp>
      <p:sp>
        <p:nvSpPr>
          <p:cNvPr id="16" name="Marcador de contenido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rtlCol="0">
            <a:noAutofit/>
          </a:bodyPr>
          <a:lstStyle>
            <a:lvl1pPr marL="0" indent="0">
              <a:buNone/>
              <a:defRPr sz="2400" b="1">
                <a:solidFill>
                  <a:schemeClr val="accent2"/>
                </a:solidFill>
              </a:defRPr>
            </a:lvl1pPr>
          </a:lstStyle>
          <a:p>
            <a:pPr lvl="0" rtl="0"/>
            <a:r>
              <a:rPr lang="es-ES" noProof="0"/>
              <a:t>AGREGAR TEXTO ADICIONAL </a:t>
            </a:r>
          </a:p>
        </p:txBody>
      </p:sp>
      <p:sp>
        <p:nvSpPr>
          <p:cNvPr id="19" name="Marcador de posición de imagen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rtlCol="0" anchor="ctr"/>
          <a:lstStyle>
            <a:lvl1pPr marL="0" indent="0" algn="ctr">
              <a:buNone/>
              <a:defRPr/>
            </a:lvl1pPr>
          </a:lstStyle>
          <a:p>
            <a:pPr rtl="0"/>
            <a:r>
              <a:rPr lang="es-ES" noProof="0"/>
              <a:t>Icono</a:t>
            </a:r>
          </a:p>
        </p:txBody>
      </p:sp>
      <p:sp>
        <p:nvSpPr>
          <p:cNvPr id="21" name="Marcador de posición de número de diapositiva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de icono de contenido 2 fila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rtlCol="0" anchor="ctr">
            <a:noAutofit/>
          </a:bodyPr>
          <a:lstStyle>
            <a:lvl1pPr>
              <a:defRPr/>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rtlCol="0">
            <a:noAutofit/>
          </a:bodyPr>
          <a:lstStyle>
            <a:lvl1pPr marL="0" indent="0">
              <a:buNone/>
              <a:defRPr sz="2400" b="1">
                <a:solidFill>
                  <a:schemeClr val="tx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rtlCol="0" anchor="ctr">
            <a:noAutofit/>
          </a:bodyPr>
          <a:lstStyle>
            <a:lvl1pPr>
              <a:defRPr/>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rtlCol="0">
            <a:noAutofit/>
          </a:bodyPr>
          <a:lstStyle>
            <a:lvl1pPr marL="0" indent="0">
              <a:buNone/>
              <a:defRPr sz="2400" b="1">
                <a:solidFill>
                  <a:schemeClr val="accent5"/>
                </a:solidFill>
              </a:defRPr>
            </a:lvl1pPr>
          </a:lstStyle>
          <a:p>
            <a:pPr lvl="0" rtl="0"/>
            <a:r>
              <a:rPr lang="es-ES" noProof="0"/>
              <a:t>AGREGAR TEXTO ADICIONAL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ítulo de icono de contenido 3 fila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rtlCol="0"/>
          <a:lstStyle>
            <a:lvl1pPr>
              <a:defRPr/>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547465"/>
            <a:ext cx="3810000" cy="757130"/>
          </a:xfrm>
          <a:noFill/>
        </p:spPr>
        <p:txBody>
          <a:bodyPr wrap="square" lIns="91440" rIns="91440" rtlCol="0" anchor="ctr">
            <a:spAutoFit/>
          </a:bodyPr>
          <a:lstStyle>
            <a:lvl1pPr marL="0" indent="0">
              <a:buNone/>
              <a:defRPr sz="2400" b="1">
                <a:solidFill>
                  <a:schemeClr val="tx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rtlCol="0"/>
          <a:lstStyle>
            <a:lvl1pPr>
              <a:defRPr/>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680800"/>
            <a:ext cx="3810000" cy="757130"/>
          </a:xfrm>
          <a:noFill/>
        </p:spPr>
        <p:txBody>
          <a:bodyPr wrap="square" lIns="91440" rIns="91440" rtlCol="0" anchor="ctr">
            <a:spAutoFit/>
          </a:bodyPr>
          <a:lstStyle>
            <a:lvl1pPr marL="0" indent="0">
              <a:buNone/>
              <a:defRPr sz="2400" b="1">
                <a:solidFill>
                  <a:schemeClr val="accent5"/>
                </a:solidFill>
              </a:defRPr>
            </a:lvl1pPr>
          </a:lstStyle>
          <a:p>
            <a:pPr lvl="0" rtl="0"/>
            <a:r>
              <a:rPr lang="es-ES" noProof="0"/>
              <a:t>AGREGAR TEXTO ADICIONAL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3" name="Marcador de contenid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rtlCol="0"/>
          <a:lstStyle>
            <a:lvl1pPr>
              <a:defRPr/>
            </a:lvl1pPr>
          </a:lstStyle>
          <a:p>
            <a:pPr lvl="0" rtl="0"/>
            <a:r>
              <a:rPr lang="es-ES" noProof="0"/>
              <a:t>Texto descriptivo </a:t>
            </a:r>
          </a:p>
        </p:txBody>
      </p:sp>
      <p:sp>
        <p:nvSpPr>
          <p:cNvPr id="17" name="Marcador de tex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814136"/>
            <a:ext cx="3810000" cy="757130"/>
          </a:xfrm>
          <a:noFill/>
        </p:spPr>
        <p:txBody>
          <a:bodyPr wrap="square" lIns="91440" rIns="91440" rtlCol="0" anchor="ctr">
            <a:spAutoFit/>
          </a:bodyPr>
          <a:lstStyle>
            <a:lvl1pPr marL="0" indent="0">
              <a:buNone/>
              <a:defRPr sz="2400" b="1">
                <a:solidFill>
                  <a:schemeClr val="accent6"/>
                </a:solidFill>
              </a:defRPr>
            </a:lvl1pPr>
          </a:lstStyle>
          <a:p>
            <a:pPr lvl="0" rtl="0"/>
            <a:r>
              <a:rPr lang="es-ES" noProof="0"/>
              <a:t>AGREGAR TEXTO ADICIONAL </a:t>
            </a:r>
          </a:p>
        </p:txBody>
      </p:sp>
      <p:sp>
        <p:nvSpPr>
          <p:cNvPr id="19" name="Marcador de posición de imagen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rtlCol="0" anchor="ctr"/>
          <a:lstStyle>
            <a:lvl1pPr marL="0" indent="0" algn="ctr">
              <a:buNone/>
              <a:defRPr/>
            </a:lvl1pPr>
          </a:lstStyle>
          <a:p>
            <a:pPr rtl="0"/>
            <a:r>
              <a:rPr lang="es-ES" noProof="0"/>
              <a:t>Icono</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o de contenido 3 filas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rtlCol="0" anchor="ctr">
            <a:noAutofit/>
          </a:bodyPr>
          <a:lstStyle>
            <a:lvl1pPr marL="0" indent="0">
              <a:buNone/>
              <a:defRPr sz="1400"/>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rtlCol="0" anchor="ctr">
            <a:noAutofit/>
          </a:bodyPr>
          <a:lstStyle>
            <a:lvl1pPr marL="0" indent="0" algn="r">
              <a:buNone/>
              <a:defRPr sz="2000" b="1">
                <a:solidFill>
                  <a:schemeClr val="tx2"/>
                </a:solidFill>
              </a:defRPr>
            </a:lvl1pPr>
          </a:lstStyle>
          <a:p>
            <a:pPr lvl="0" rtl="0"/>
            <a:r>
              <a:rPr lang="es-ES" noProof="0"/>
              <a:t>AGREGAR TEXTO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rtlCol="0" anchor="ctr">
            <a:noAutofit/>
          </a:bodyPr>
          <a:lstStyle>
            <a:lvl1pPr marL="0" indent="0">
              <a:buNone/>
              <a:defRPr sz="1400"/>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rtlCol="0" anchor="ctr">
            <a:noAutofit/>
          </a:bodyPr>
          <a:lstStyle>
            <a:lvl1pPr marL="0" indent="0" algn="r">
              <a:buNone/>
              <a:defRPr sz="2000" b="1">
                <a:solidFill>
                  <a:schemeClr val="accent5"/>
                </a:solidFill>
              </a:defRPr>
            </a:lvl1pPr>
          </a:lstStyle>
          <a:p>
            <a:pPr lvl="0" rtl="0"/>
            <a:r>
              <a:rPr lang="es-ES" noProof="0"/>
              <a:t>AGREGAR TEXTO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3" name="Marcador de contenid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rtlCol="0" anchor="ctr">
            <a:noAutofit/>
          </a:bodyPr>
          <a:lstStyle>
            <a:lvl1pPr marL="0" indent="0">
              <a:buNone/>
              <a:defRPr sz="1400"/>
            </a:lvl1pPr>
          </a:lstStyle>
          <a:p>
            <a:pPr lvl="0" rtl="0"/>
            <a:r>
              <a:rPr lang="es-ES" noProof="0"/>
              <a:t>Texto descriptivo </a:t>
            </a:r>
          </a:p>
        </p:txBody>
      </p:sp>
      <p:sp>
        <p:nvSpPr>
          <p:cNvPr id="17" name="Marcador de tex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rtlCol="0" anchor="ctr">
            <a:noAutofit/>
          </a:bodyPr>
          <a:lstStyle>
            <a:lvl1pPr marL="0" indent="0" algn="r">
              <a:buNone/>
              <a:defRPr sz="2000" b="1">
                <a:solidFill>
                  <a:schemeClr val="accent6"/>
                </a:solidFill>
              </a:defRPr>
            </a:lvl1pPr>
          </a:lstStyle>
          <a:p>
            <a:pPr lvl="0" rtl="0"/>
            <a:r>
              <a:rPr lang="es-ES" noProof="0"/>
              <a:t>AGREGAR TEXTO </a:t>
            </a:r>
          </a:p>
        </p:txBody>
      </p:sp>
      <p:sp>
        <p:nvSpPr>
          <p:cNvPr id="19" name="Marcador de posición de imagen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35" name="Forma libre: Forma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o título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Marcador de posición de imagen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1</a:t>
            </a:r>
          </a:p>
        </p:txBody>
      </p:sp>
      <p:sp>
        <p:nvSpPr>
          <p:cNvPr id="30" name="Marcador de posición de imagen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2</a:t>
            </a:r>
          </a:p>
        </p:txBody>
      </p:sp>
      <p:sp>
        <p:nvSpPr>
          <p:cNvPr id="31" name="Marcador de posición de imagen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3</a:t>
            </a:r>
          </a:p>
        </p:txBody>
      </p:sp>
      <p:sp>
        <p:nvSpPr>
          <p:cNvPr id="32" name="Marcador de tex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
        <p:nvSpPr>
          <p:cNvPr id="33" name="Marcador de texto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
        <p:nvSpPr>
          <p:cNvPr id="35" name="Marcador de texto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a de equipo">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Marcador de posición de imagen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latin typeface="+mj-lt"/>
              </a:defRPr>
            </a:lvl1pPr>
          </a:lstStyle>
          <a:p>
            <a:pPr lvl="0" rtl="0"/>
            <a:r>
              <a:rPr lang="es-ES" noProof="0"/>
              <a:t>AGREGAR TEXTO </a:t>
            </a:r>
          </a:p>
        </p:txBody>
      </p:sp>
      <p:sp>
        <p:nvSpPr>
          <p:cNvPr id="17" name="Marcador de texto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rtlCol="0" anchor="t">
            <a:noAutofit/>
          </a:bodyPr>
          <a:lstStyle>
            <a:lvl1pPr marL="0" indent="0" algn="ctr">
              <a:spcBef>
                <a:spcPts val="0"/>
              </a:spcBef>
              <a:spcAft>
                <a:spcPts val="0"/>
              </a:spcAft>
              <a:buNone/>
              <a:defRPr sz="1400" b="0">
                <a:solidFill>
                  <a:schemeClr val="tx2"/>
                </a:solidFill>
                <a:latin typeface="+mn-lt"/>
              </a:defRPr>
            </a:lvl1pPr>
          </a:lstStyle>
          <a:p>
            <a:pPr lvl="0" rtl="0"/>
            <a:r>
              <a:rPr lang="es-ES" noProof="0"/>
              <a:t>Descripción</a:t>
            </a:r>
          </a:p>
        </p:txBody>
      </p:sp>
      <p:cxnSp>
        <p:nvCxnSpPr>
          <p:cNvPr id="5" name="Conector recto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Conector recto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Marcador de posición de imagen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posición de imagen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7" name="Marcador de posición de imagen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cxnSp>
        <p:nvCxnSpPr>
          <p:cNvPr id="36" name="Conector recto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upo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Conector recto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Marcador de posición de imagen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2" name="Marcador de posición de imagen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3" name="Marcador de posición de imagen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4" name="Marcador de texto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5" name="Marcador de texto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6" name="Marcador de texto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7" name="Marcador de texto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8" name="Marcador de texto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9" name="Marcador de texto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O TÍTULO_Organigram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LO TÍTULO_Organigrama 6">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31" name="Marcador de posición de imagen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3" name="Marcador de tex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de título_Amarillo oscuro">
    <p:spTree>
      <p:nvGrpSpPr>
        <p:cNvPr id="1" name=""/>
        <p:cNvGrpSpPr/>
        <p:nvPr/>
      </p:nvGrpSpPr>
      <p:grpSpPr>
        <a:xfrm>
          <a:off x="0" y="0"/>
          <a:ext cx="0" cy="0"/>
          <a:chOff x="0" y="0"/>
          <a:chExt cx="0" cy="0"/>
        </a:xfrm>
      </p:grpSpPr>
      <p:sp>
        <p:nvSpPr>
          <p:cNvPr id="26" name="Marcador de posición de imagen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27" name="Marcador de tex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4" name="Marcador de tex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LO TÍTULO_Organigrama 12">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31" name="Marcador de posición de imagen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33" name="Marcador de tex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cxnSp>
        <p:nvCxnSpPr>
          <p:cNvPr id="34" name="Conector recto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Marcador de posición de imagen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9" name="Marcador de texto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0" name="Marcador de texto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1" name="Marcador de posición de imagen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2" name="Marcador de texto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3" name="Marcador de texto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4" name="Marcador de posición de imagen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5" name="Marcador de texto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6" name="Marcador de texto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7" name="Marcador de posición de imagen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8" name="Marcador de texto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9" name="Marcador de texto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olo título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eyenda de la imagen Content_Blue">
    <p:bg>
      <p:bgPr>
        <a:solidFill>
          <a:schemeClr val="tx2"/>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ítulo de imagen Content_Orange">
    <p:bg>
      <p:bgPr>
        <a:solidFill>
          <a:schemeClr val="accent2"/>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ransición">
    <p:spTree>
      <p:nvGrpSpPr>
        <p:cNvPr id="1" name=""/>
        <p:cNvGrpSpPr/>
        <p:nvPr/>
      </p:nvGrpSpPr>
      <p:grpSpPr>
        <a:xfrm>
          <a:off x="0" y="0"/>
          <a:ext cx="0" cy="0"/>
          <a:chOff x="0" y="0"/>
          <a:chExt cx="0" cy="0"/>
        </a:xfrm>
      </p:grpSpPr>
      <p:sp>
        <p:nvSpPr>
          <p:cNvPr id="25" name="Marcador de posición de imagen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6" name="Marcador de texto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rtlCol="0" anchor="b">
            <a:normAutofit/>
          </a:bodyPr>
          <a:lstStyle>
            <a:lvl1pPr algn="ctr">
              <a:defRPr sz="6000">
                <a:solidFill>
                  <a:schemeClr val="bg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7" name="Marcador de tex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2" name="Marcador de tex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1">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1378135" y="1219200"/>
            <a:ext cx="7232465" cy="9036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Gracias</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2">
    <p:spTree>
      <p:nvGrpSpPr>
        <p:cNvPr id="1" name=""/>
        <p:cNvGrpSpPr/>
        <p:nvPr/>
      </p:nvGrpSpPr>
      <p:grpSpPr>
        <a:xfrm>
          <a:off x="0" y="0"/>
          <a:ext cx="0" cy="0"/>
          <a:chOff x="0" y="0"/>
          <a:chExt cx="0" cy="0"/>
        </a:xfrm>
      </p:grpSpPr>
      <p:sp>
        <p:nvSpPr>
          <p:cNvPr id="26" name="Marcador de posición de imagen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27" name="Marcador de tex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4" name="Marcador de tex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es-ES" noProof="0"/>
              <a:t>Gracias</a:t>
            </a:r>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3">
    <p:bg>
      <p:bgPr>
        <a:solidFill>
          <a:schemeClr val="bg1">
            <a:lumMod val="95000"/>
          </a:schemeClr>
        </a:solidFill>
        <a:effectLst/>
      </p:bgPr>
    </p:bg>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7" name="Marcador de tex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2" name="Marcador de tex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es-ES" noProof="0"/>
              <a:t>Gracias</a:t>
            </a:r>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4">
    <p:bg>
      <p:bgPr>
        <a:solidFill>
          <a:schemeClr val="bg1">
            <a:lumMod val="95000"/>
          </a:schemeClr>
        </a:solid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15" name="Marcador de posición de imagen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933450" y="762000"/>
            <a:ext cx="4381500" cy="3429000"/>
          </a:xfrm>
        </p:spPr>
        <p:txBody>
          <a:bodyPr rtlCol="0" anchor="ctr">
            <a:normAutofit/>
          </a:bodyPr>
          <a:lstStyle>
            <a:lvl1pPr algn="ctr">
              <a:defRPr sz="5000" spc="200" baseline="0"/>
            </a:lvl1pPr>
          </a:lstStyle>
          <a:p>
            <a:pPr rtl="0"/>
            <a:r>
              <a:rPr lang="es-ES" noProof="0"/>
              <a:t>Gracias</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5">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1257300" y="1447800"/>
            <a:ext cx="4114800" cy="3962400"/>
          </a:xfrm>
        </p:spPr>
        <p:txBody>
          <a:bodyPr rtlCol="0" anchor="ctr">
            <a:normAutofit/>
          </a:bodyPr>
          <a:lstStyle>
            <a:lvl1pPr algn="ctr">
              <a:defRPr sz="5000" spc="200" baseline="0"/>
            </a:lvl1pPr>
          </a:lstStyle>
          <a:p>
            <a:pPr rtl="0"/>
            <a:r>
              <a:rPr lang="es-ES" noProof="0"/>
              <a:t>Gracias</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1325539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a:xfrm>
            <a:off x="509179" y="7091796"/>
            <a:ext cx="2376167" cy="407371"/>
          </a:xfrm>
          <a:prstGeom prst="rect">
            <a:avLst/>
          </a:prstGeom>
        </p:spPr>
        <p:txBody>
          <a:bodyPr lIns="101901" tIns="50950" rIns="101901" bIns="50950"/>
          <a:lstStyle/>
          <a:p>
            <a:fld id="{EBBBF2CA-F5AF-4697-BD02-00454BC056DF}" type="datetimeFigureOut">
              <a:rPr lang="en-US" smtClean="0"/>
              <a:t>12/26/2022</a:t>
            </a:fld>
            <a:endParaRPr lang="en-US"/>
          </a:p>
        </p:txBody>
      </p:sp>
      <p:sp>
        <p:nvSpPr>
          <p:cNvPr id="3" name="Footer Placeholder 2"/>
          <p:cNvSpPr>
            <a:spLocks noGrp="1"/>
          </p:cNvSpPr>
          <p:nvPr>
            <p:ph type="ftr" sz="quarter" idx="1"/>
          </p:nvPr>
        </p:nvSpPr>
        <p:spPr>
          <a:xfrm>
            <a:off x="3479388" y="7091796"/>
            <a:ext cx="3224798" cy="407371"/>
          </a:xfrm>
          <a:prstGeom prst="rect">
            <a:avLst/>
          </a:prstGeom>
        </p:spPr>
        <p:txBody>
          <a:bodyPr lIns="101901" tIns="50950" rIns="101901" bIns="50950"/>
          <a:lstStyle/>
          <a:p>
            <a:endParaRPr lang="en-US"/>
          </a:p>
        </p:txBody>
      </p:sp>
      <p:sp>
        <p:nvSpPr>
          <p:cNvPr id="4" name="Slide Number Placeholder 3"/>
          <p:cNvSpPr>
            <a:spLocks noGrp="1"/>
          </p:cNvSpPr>
          <p:nvPr>
            <p:ph type="sldNum" sz="quarter" idx="2"/>
          </p:nvPr>
        </p:nvSpPr>
        <p:spPr>
          <a:xfrm>
            <a:off x="7298227" y="7091796"/>
            <a:ext cx="2376167" cy="407371"/>
          </a:xfrm>
          <a:prstGeom prst="rect">
            <a:avLst/>
          </a:prstGeom>
        </p:spPr>
        <p:txBody>
          <a:bodyPr lIns="101901" tIns="50950" rIns="101901" bIns="50950"/>
          <a:lstStyle/>
          <a:p>
            <a:fld id="{93AE1883-0942-4AA3-9DB2-9C7C3A0314B1}" type="slidenum">
              <a:rPr lang="en-US" smtClean="0"/>
              <a:t>‹Nº›</a:t>
            </a:fld>
            <a:endParaRPr lang="en-US"/>
          </a:p>
        </p:txBody>
      </p:sp>
    </p:spTree>
    <p:extLst>
      <p:ext uri="{BB962C8B-B14F-4D97-AF65-F5344CB8AC3E}">
        <p14:creationId xmlns:p14="http://schemas.microsoft.com/office/powerpoint/2010/main" val="60822404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509504" indent="0" algn="ctr">
              <a:buNone/>
              <a:defRPr>
                <a:solidFill>
                  <a:schemeClr val="tx1">
                    <a:tint val="75000"/>
                  </a:schemeClr>
                </a:solidFill>
              </a:defRPr>
            </a:lvl2pPr>
            <a:lvl3pPr marL="1019007" indent="0" algn="ctr">
              <a:buNone/>
              <a:defRPr>
                <a:solidFill>
                  <a:schemeClr val="tx1">
                    <a:tint val="75000"/>
                  </a:schemeClr>
                </a:solidFill>
              </a:defRPr>
            </a:lvl3pPr>
            <a:lvl4pPr marL="1528511" indent="0" algn="ctr">
              <a:buNone/>
              <a:defRPr>
                <a:solidFill>
                  <a:schemeClr val="tx1">
                    <a:tint val="75000"/>
                  </a:schemeClr>
                </a:solidFill>
              </a:defRPr>
            </a:lvl4pPr>
            <a:lvl5pPr marL="2038015" indent="0" algn="ctr">
              <a:buNone/>
              <a:defRPr>
                <a:solidFill>
                  <a:schemeClr val="tx1">
                    <a:tint val="75000"/>
                  </a:schemeClr>
                </a:solidFill>
              </a:defRPr>
            </a:lvl5pPr>
            <a:lvl6pPr marL="2547518" indent="0" algn="ctr">
              <a:buNone/>
              <a:defRPr>
                <a:solidFill>
                  <a:schemeClr val="tx1">
                    <a:tint val="75000"/>
                  </a:schemeClr>
                </a:solidFill>
              </a:defRPr>
            </a:lvl6pPr>
            <a:lvl7pPr marL="3057022" indent="0" algn="ctr">
              <a:buNone/>
              <a:defRPr>
                <a:solidFill>
                  <a:schemeClr val="tx1">
                    <a:tint val="75000"/>
                  </a:schemeClr>
                </a:solidFill>
              </a:defRPr>
            </a:lvl7pPr>
            <a:lvl8pPr marL="3566526" indent="0" algn="ctr">
              <a:buNone/>
              <a:defRPr>
                <a:solidFill>
                  <a:schemeClr val="tx1">
                    <a:tint val="75000"/>
                  </a:schemeClr>
                </a:solidFill>
              </a:defRPr>
            </a:lvl8pPr>
            <a:lvl9pPr marL="407602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a:xfrm>
            <a:off x="509179" y="7091796"/>
            <a:ext cx="2376167" cy="407371"/>
          </a:xfrm>
          <a:prstGeom prst="rect">
            <a:avLst/>
          </a:prstGeom>
        </p:spPr>
        <p:txBody>
          <a:bodyPr lIns="101901" tIns="50950" rIns="101901" bIns="50950"/>
          <a:lstStyle/>
          <a:p>
            <a:fld id="{F4AE0B5D-DD1F-4B93-9C12-DE9CF7727EBB}" type="datetimeFigureOut">
              <a:rPr lang="en-US" smtClean="0"/>
              <a:t>12/26/2022</a:t>
            </a:fld>
            <a:endParaRPr lang="en-US"/>
          </a:p>
        </p:txBody>
      </p:sp>
      <p:sp>
        <p:nvSpPr>
          <p:cNvPr id="5" name="Footer Placeholder 4"/>
          <p:cNvSpPr>
            <a:spLocks noGrp="1"/>
          </p:cNvSpPr>
          <p:nvPr>
            <p:ph type="ftr" sz="quarter" idx="3"/>
          </p:nvPr>
        </p:nvSpPr>
        <p:spPr>
          <a:xfrm>
            <a:off x="3479388" y="7091796"/>
            <a:ext cx="3224798" cy="407371"/>
          </a:xfrm>
          <a:prstGeom prst="rect">
            <a:avLst/>
          </a:prstGeom>
        </p:spPr>
        <p:txBody>
          <a:bodyPr lIns="101901" tIns="50950" rIns="101901" bIns="50950"/>
          <a:lstStyle/>
          <a:p>
            <a:endParaRPr lang="en-US"/>
          </a:p>
        </p:txBody>
      </p:sp>
      <p:sp>
        <p:nvSpPr>
          <p:cNvPr id="6" name="Slide Number Placeholder 5"/>
          <p:cNvSpPr>
            <a:spLocks noGrp="1"/>
          </p:cNvSpPr>
          <p:nvPr>
            <p:ph type="sldNum" sz="quarter" idx="4"/>
          </p:nvPr>
        </p:nvSpPr>
        <p:spPr>
          <a:xfrm>
            <a:off x="7298227" y="7091796"/>
            <a:ext cx="2376167" cy="407371"/>
          </a:xfrm>
          <a:prstGeom prst="rect">
            <a:avLst/>
          </a:prstGeom>
        </p:spPr>
        <p:txBody>
          <a:bodyPr lIns="101901" tIns="50950" rIns="101901" bIns="50950"/>
          <a:lstStyle/>
          <a:p>
            <a:fld id="{93AE1883-0942-4AA3-9DB2-9C7C3A0314B1}" type="slidenum">
              <a:rPr lang="en-US" smtClean="0"/>
              <a:t>‹Nº›</a:t>
            </a:fld>
            <a:endParaRPr lang="en-US"/>
          </a:p>
        </p:txBody>
      </p:sp>
    </p:spTree>
    <p:extLst>
      <p:ext uri="{BB962C8B-B14F-4D97-AF65-F5344CB8AC3E}">
        <p14:creationId xmlns:p14="http://schemas.microsoft.com/office/powerpoint/2010/main" val="37425506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15" name="Marcador de posición de imagen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933450" y="762000"/>
            <a:ext cx="4381500" cy="3429000"/>
          </a:xfrm>
        </p:spPr>
        <p:txBody>
          <a:bodyPr rtlCol="0" anchor="ctr">
            <a:normAutofit/>
          </a:bodyPr>
          <a:lstStyle>
            <a:lvl1pPr algn="ctr">
              <a:defRPr sz="500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933450" y="4343400"/>
            <a:ext cx="4381500" cy="1355732"/>
          </a:xfrm>
        </p:spPr>
        <p:txBody>
          <a:bodyPr lIns="91440" rIns="91440" rtlCol="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1447800"/>
            <a:ext cx="4114800" cy="3962400"/>
          </a:xfrm>
        </p:spPr>
        <p:txBody>
          <a:bodyPr rtlCol="0" anchor="ctr">
            <a:normAutofit/>
          </a:bodyPr>
          <a:lstStyle>
            <a:lvl1pPr algn="ctr">
              <a:defRPr sz="500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495801"/>
            <a:ext cx="4876800" cy="609600"/>
          </a:xfrm>
        </p:spPr>
        <p:txBody>
          <a:bodyPr lIns="91440" rIns="91440" rtlCol="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14" name="Marcador de posición de número de diapositiva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Énfasis en el título: sub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rtlCol="0">
            <a:spAutoFit/>
          </a:bodyPr>
          <a:lstStyle>
            <a:lvl1pPr marL="0" indent="0">
              <a:buNone/>
              <a:defRPr sz="2400" b="0">
                <a:solidFill>
                  <a:schemeClr val="bg1"/>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 id="2147484013" r:id="rId57"/>
    <p:sldLayoutId id="2147484014" r:id="rId58"/>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a:extLst>
              <a:ext uri="{FF2B5EF4-FFF2-40B4-BE49-F238E27FC236}">
                <a16:creationId xmlns:a16="http://schemas.microsoft.com/office/drawing/2014/main" id="{04919A98-15FF-4664-B2BF-4A374A77D1F0}"/>
              </a:ext>
            </a:extLst>
          </p:cNvPr>
          <p:cNvPicPr>
            <a:picLocks noChangeAspect="1"/>
          </p:cNvPicPr>
          <p:nvPr/>
        </p:nvPicPr>
        <p:blipFill>
          <a:blip r:embed="rId3"/>
          <a:srcRect/>
          <a:stretch/>
        </p:blipFill>
        <p:spPr>
          <a:xfrm>
            <a:off x="5370777" y="112976"/>
            <a:ext cx="6745024" cy="6745024"/>
          </a:xfrm>
          <a:prstGeom prst="rect">
            <a:avLst/>
          </a:prstGeom>
          <a:noFill/>
        </p:spPr>
      </p:pic>
      <p:sp>
        <p:nvSpPr>
          <p:cNvPr id="108" name="Text Placeholder 2">
            <a:extLst>
              <a:ext uri="{FF2B5EF4-FFF2-40B4-BE49-F238E27FC236}">
                <a16:creationId xmlns:a16="http://schemas.microsoft.com/office/drawing/2014/main" id="{652834D5-DFA9-4EBC-BC58-949FDC96A9E7}"/>
              </a:ext>
            </a:extLst>
          </p:cNvPr>
          <p:cNvSpPr>
            <a:spLocks noGrp="1"/>
          </p:cNvSpPr>
          <p:nvPr>
            <p:ph type="body" sz="quarter" idx="19"/>
          </p:nvPr>
        </p:nvSpPr>
        <p:spPr>
          <a:xfrm rot="5400000">
            <a:off x="5238089" y="208890"/>
            <a:ext cx="6745024" cy="6553200"/>
          </a:xfrm>
        </p:spPr>
        <p:txBody>
          <a:bodyPr/>
          <a:lstStyle/>
          <a:p>
            <a:r>
              <a:rPr lang="en-US" dirty="0"/>
              <a:t> </a:t>
            </a:r>
          </a:p>
        </p:txBody>
      </p:sp>
      <p:sp>
        <p:nvSpPr>
          <p:cNvPr id="3" name="2 CuadroTexto"/>
          <p:cNvSpPr txBox="1"/>
          <p:nvPr/>
        </p:nvSpPr>
        <p:spPr>
          <a:xfrm>
            <a:off x="486058" y="944975"/>
            <a:ext cx="5153141" cy="1200329"/>
          </a:xfrm>
          <a:prstGeom prst="rect">
            <a:avLst/>
          </a:prstGeom>
          <a:noFill/>
        </p:spPr>
        <p:txBody>
          <a:bodyPr wrap="none" rtlCol="0">
            <a:spAutoFit/>
          </a:bodyPr>
          <a:lstStyle/>
          <a:p>
            <a:pPr algn="ctr"/>
            <a:r>
              <a:rPr lang="es-ES" sz="7200" b="1" dirty="0">
                <a:solidFill>
                  <a:srgbClr val="0070C0"/>
                </a:solidFill>
                <a:effectLst>
                  <a:outerShdw blurRad="38100" dist="38100" dir="2700000" algn="tl">
                    <a:srgbClr val="000000">
                      <a:alpha val="43137"/>
                    </a:srgbClr>
                  </a:outerShdw>
                </a:effectLst>
              </a:rPr>
              <a:t>OSPUNCPBA</a:t>
            </a:r>
          </a:p>
        </p:txBody>
      </p:sp>
      <p:sp>
        <p:nvSpPr>
          <p:cNvPr id="2" name="1 CuadroTexto"/>
          <p:cNvSpPr txBox="1"/>
          <p:nvPr/>
        </p:nvSpPr>
        <p:spPr>
          <a:xfrm>
            <a:off x="818984" y="2934033"/>
            <a:ext cx="4436827" cy="1384995"/>
          </a:xfrm>
          <a:prstGeom prst="rect">
            <a:avLst/>
          </a:prstGeom>
          <a:noFill/>
        </p:spPr>
        <p:txBody>
          <a:bodyPr wrap="square" rtlCol="0">
            <a:spAutoFit/>
          </a:bodyPr>
          <a:lstStyle/>
          <a:p>
            <a:pPr algn="ctr"/>
            <a:r>
              <a:rPr lang="es-ES" sz="2800" b="1" dirty="0">
                <a:solidFill>
                  <a:srgbClr val="0070C0"/>
                </a:solidFill>
                <a:effectLst>
                  <a:outerShdw blurRad="38100" dist="38100" dir="2700000" algn="tl">
                    <a:srgbClr val="000000">
                      <a:alpha val="43137"/>
                    </a:srgbClr>
                  </a:outerShdw>
                </a:effectLst>
              </a:rPr>
              <a:t>- Informe de gestión 2021 - </a:t>
            </a:r>
          </a:p>
          <a:p>
            <a:pPr algn="ctr"/>
            <a:endParaRPr lang="es-ES" sz="2800" b="1" dirty="0">
              <a:solidFill>
                <a:srgbClr val="0070C0"/>
              </a:solidFill>
              <a:effectLst>
                <a:outerShdw blurRad="38100" dist="38100" dir="2700000" algn="tl">
                  <a:srgbClr val="000000">
                    <a:alpha val="43137"/>
                  </a:srgbClr>
                </a:outerShdw>
              </a:effectLst>
            </a:endParaRPr>
          </a:p>
          <a:p>
            <a:pPr algn="ctr"/>
            <a:r>
              <a:rPr lang="es-ES" sz="2800" b="1" dirty="0">
                <a:solidFill>
                  <a:srgbClr val="0070C0"/>
                </a:solidFill>
                <a:effectLst>
                  <a:outerShdw blurRad="38100" dist="38100" dir="2700000" algn="tl">
                    <a:srgbClr val="000000">
                      <a:alpha val="43137"/>
                    </a:srgbClr>
                  </a:outerShdw>
                </a:effectLst>
              </a:rPr>
              <a:t>- Datos importantes 2022 -</a:t>
            </a:r>
            <a:endParaRPr lang="es-AR"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22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a:extLst>
              <a:ext uri="{FF2B5EF4-FFF2-40B4-BE49-F238E27FC236}">
                <a16:creationId xmlns:a16="http://schemas.microsoft.com/office/drawing/2014/main" id="{4B1BD497-916A-3811-5D16-F4DCB82E7C71}"/>
              </a:ext>
            </a:extLst>
          </p:cNvPr>
          <p:cNvSpPr/>
          <p:nvPr/>
        </p:nvSpPr>
        <p:spPr>
          <a:xfrm>
            <a:off x="188208" y="163866"/>
            <a:ext cx="10752787"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lang="es-ES" sz="4000" b="1" dirty="0">
                <a:solidFill>
                  <a:srgbClr val="000066"/>
                </a:solidFill>
              </a:rPr>
              <a:t>Medicamentos de alto precio </a:t>
            </a:r>
            <a:r>
              <a:rPr lang="es-ES" sz="2400" b="1" dirty="0">
                <a:solidFill>
                  <a:srgbClr val="000066"/>
                </a:solidFill>
              </a:rPr>
              <a:t>(algunos ejemplos) </a:t>
            </a:r>
            <a:endParaRPr sz="4000" b="1" dirty="0">
              <a:solidFill>
                <a:srgbClr val="000066"/>
              </a:solidFill>
            </a:endParaRPr>
          </a:p>
        </p:txBody>
      </p:sp>
      <p:cxnSp>
        <p:nvCxnSpPr>
          <p:cNvPr id="5" name="Conector recto 4">
            <a:extLst>
              <a:ext uri="{FF2B5EF4-FFF2-40B4-BE49-F238E27FC236}">
                <a16:creationId xmlns:a16="http://schemas.microsoft.com/office/drawing/2014/main" id="{3C7879D9-62DC-34EF-93F8-582820BE31F1}"/>
              </a:ext>
            </a:extLst>
          </p:cNvPr>
          <p:cNvCxnSpPr>
            <a:cxnSpLocks/>
          </p:cNvCxnSpPr>
          <p:nvPr/>
        </p:nvCxnSpPr>
        <p:spPr>
          <a:xfrm flipV="1">
            <a:off x="402189" y="852302"/>
            <a:ext cx="9783732" cy="23399"/>
          </a:xfrm>
          <a:prstGeom prst="line">
            <a:avLst/>
          </a:prstGeom>
          <a:ln w="571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422606" y="1245799"/>
            <a:ext cx="5594673" cy="5201424"/>
          </a:xfrm>
          <a:prstGeom prst="rect">
            <a:avLst/>
          </a:prstGeom>
          <a:noFill/>
          <a:ln>
            <a:solidFill>
              <a:schemeClr val="accent3">
                <a:lumMod val="75000"/>
              </a:schemeClr>
            </a:solidFill>
          </a:ln>
        </p:spPr>
        <p:txBody>
          <a:bodyPr wrap="none" rtlCol="0">
            <a:spAutoFit/>
          </a:bodyPr>
          <a:lstStyle/>
          <a:p>
            <a:pPr algn="ctr">
              <a:lnSpc>
                <a:spcPct val="200000"/>
              </a:lnSpc>
            </a:pPr>
            <a:r>
              <a:rPr lang="es-ES" sz="3600" b="1" dirty="0">
                <a:solidFill>
                  <a:srgbClr val="002060"/>
                </a:solidFill>
                <a:latin typeface="Calibri" pitchFamily="34" charset="0"/>
                <a:cs typeface="Calibri" pitchFamily="34" charset="0"/>
              </a:rPr>
              <a:t>Costo tratamiento mensual</a:t>
            </a:r>
          </a:p>
          <a:p>
            <a:pPr algn="ctr">
              <a:lnSpc>
                <a:spcPct val="200000"/>
              </a:lnSpc>
            </a:pPr>
            <a:r>
              <a:rPr lang="es-ES" b="1" dirty="0">
                <a:solidFill>
                  <a:srgbClr val="002060"/>
                </a:solidFill>
                <a:latin typeface="Calibri" pitchFamily="34" charset="0"/>
                <a:cs typeface="Calibri" pitchFamily="34" charset="0"/>
              </a:rPr>
              <a:t>(Precio de Venta al Público)</a:t>
            </a:r>
            <a:endParaRPr lang="es-ES" sz="3600" b="1" dirty="0">
              <a:solidFill>
                <a:srgbClr val="002060"/>
              </a:solidFill>
              <a:latin typeface="Calibri" pitchFamily="34" charset="0"/>
              <a:cs typeface="Calibri" pitchFamily="34" charset="0"/>
            </a:endParaRPr>
          </a:p>
          <a:p>
            <a:pPr>
              <a:lnSpc>
                <a:spcPct val="200000"/>
              </a:lnSpc>
            </a:pPr>
            <a:r>
              <a:rPr lang="es-ES" sz="2800" b="1" dirty="0" err="1">
                <a:latin typeface="Calibri" pitchFamily="34" charset="0"/>
                <a:cs typeface="Calibri" pitchFamily="34" charset="0"/>
              </a:rPr>
              <a:t>Nilotinib</a:t>
            </a:r>
            <a:r>
              <a:rPr lang="es-ES" sz="2800" b="1" dirty="0">
                <a:latin typeface="Calibri" pitchFamily="34" charset="0"/>
                <a:cs typeface="Calibri" pitchFamily="34" charset="0"/>
              </a:rPr>
              <a:t>:</a:t>
            </a:r>
            <a:r>
              <a:rPr lang="es-ES" sz="2800" dirty="0">
                <a:latin typeface="Calibri" pitchFamily="34" charset="0"/>
                <a:cs typeface="Calibri" pitchFamily="34" charset="0"/>
              </a:rPr>
              <a:t> </a:t>
            </a:r>
            <a:r>
              <a:rPr lang="es-ES" sz="2800" b="1" dirty="0">
                <a:solidFill>
                  <a:srgbClr val="FF0000"/>
                </a:solidFill>
                <a:latin typeface="Calibri" pitchFamily="34" charset="0"/>
                <a:cs typeface="Calibri" pitchFamily="34" charset="0"/>
              </a:rPr>
              <a:t>$ 1.038.000-</a:t>
            </a:r>
          </a:p>
          <a:p>
            <a:pPr>
              <a:lnSpc>
                <a:spcPct val="200000"/>
              </a:lnSpc>
            </a:pPr>
            <a:r>
              <a:rPr lang="es-ES" sz="2800" b="1" dirty="0" err="1">
                <a:latin typeface="Calibri" pitchFamily="34" charset="0"/>
                <a:cs typeface="Calibri" pitchFamily="34" charset="0"/>
              </a:rPr>
              <a:t>Nivolumab</a:t>
            </a:r>
            <a:r>
              <a:rPr lang="es-ES" sz="2800" b="1" dirty="0">
                <a:latin typeface="Calibri" pitchFamily="34" charset="0"/>
                <a:cs typeface="Calibri" pitchFamily="34" charset="0"/>
              </a:rPr>
              <a:t>:</a:t>
            </a:r>
            <a:r>
              <a:rPr lang="es-ES" sz="2800" dirty="0">
                <a:latin typeface="Calibri" pitchFamily="34" charset="0"/>
                <a:cs typeface="Calibri" pitchFamily="34" charset="0"/>
              </a:rPr>
              <a:t> </a:t>
            </a:r>
            <a:r>
              <a:rPr lang="es-ES" sz="2800" b="1" dirty="0">
                <a:solidFill>
                  <a:srgbClr val="FF0000"/>
                </a:solidFill>
                <a:latin typeface="Calibri" pitchFamily="34" charset="0"/>
                <a:cs typeface="Calibri" pitchFamily="34" charset="0"/>
              </a:rPr>
              <a:t>$2.800.000-</a:t>
            </a:r>
          </a:p>
          <a:p>
            <a:pPr>
              <a:lnSpc>
                <a:spcPct val="200000"/>
              </a:lnSpc>
            </a:pPr>
            <a:r>
              <a:rPr lang="es-ES" sz="2800" b="1" dirty="0" err="1">
                <a:latin typeface="Calibri" pitchFamily="34" charset="0"/>
                <a:cs typeface="Calibri" pitchFamily="34" charset="0"/>
              </a:rPr>
              <a:t>Talazoparib</a:t>
            </a:r>
            <a:r>
              <a:rPr lang="es-ES" sz="2800" b="1" dirty="0">
                <a:latin typeface="Calibri" pitchFamily="34" charset="0"/>
                <a:cs typeface="Calibri" pitchFamily="34" charset="0"/>
              </a:rPr>
              <a:t>:</a:t>
            </a:r>
            <a:r>
              <a:rPr lang="es-ES" sz="2800" dirty="0">
                <a:latin typeface="Calibri" pitchFamily="34" charset="0"/>
                <a:cs typeface="Calibri" pitchFamily="34" charset="0"/>
              </a:rPr>
              <a:t> </a:t>
            </a:r>
            <a:r>
              <a:rPr lang="es-ES" sz="2800" b="1" dirty="0">
                <a:solidFill>
                  <a:srgbClr val="FF0000"/>
                </a:solidFill>
                <a:latin typeface="Calibri" pitchFamily="34" charset="0"/>
                <a:cs typeface="Calibri" pitchFamily="34" charset="0"/>
              </a:rPr>
              <a:t>$ 1.695.000- </a:t>
            </a:r>
          </a:p>
          <a:p>
            <a:pPr>
              <a:lnSpc>
                <a:spcPct val="200000"/>
              </a:lnSpc>
            </a:pPr>
            <a:r>
              <a:rPr lang="es-ES" sz="2800" b="1" dirty="0" err="1">
                <a:latin typeface="Calibri" pitchFamily="34" charset="0"/>
                <a:cs typeface="Calibri" pitchFamily="34" charset="0"/>
              </a:rPr>
              <a:t>Olaparib</a:t>
            </a:r>
            <a:r>
              <a:rPr lang="es-ES" sz="2800" b="1" dirty="0">
                <a:latin typeface="Calibri" pitchFamily="34" charset="0"/>
                <a:cs typeface="Calibri" pitchFamily="34" charset="0"/>
              </a:rPr>
              <a:t>:</a:t>
            </a:r>
            <a:r>
              <a:rPr lang="es-ES" sz="2800" dirty="0">
                <a:latin typeface="Calibri" pitchFamily="34" charset="0"/>
                <a:cs typeface="Calibri" pitchFamily="34" charset="0"/>
              </a:rPr>
              <a:t> </a:t>
            </a:r>
            <a:r>
              <a:rPr lang="es-ES" sz="2800" b="1" dirty="0">
                <a:solidFill>
                  <a:srgbClr val="FF0000"/>
                </a:solidFill>
                <a:latin typeface="Calibri" pitchFamily="34" charset="0"/>
                <a:cs typeface="Calibri" pitchFamily="34" charset="0"/>
              </a:rPr>
              <a:t>$ 1.700.000- </a:t>
            </a:r>
            <a:endParaRPr lang="es-AR" sz="2800" b="1" dirty="0">
              <a:solidFill>
                <a:srgbClr val="FF0000"/>
              </a:solidFill>
              <a:latin typeface="Calibri" pitchFamily="34" charset="0"/>
              <a:cs typeface="Calibri" pitchFamily="34" charset="0"/>
            </a:endParaRPr>
          </a:p>
        </p:txBody>
      </p:sp>
      <p:sp>
        <p:nvSpPr>
          <p:cNvPr id="9" name="CuadroTexto 7">
            <a:extLst>
              <a:ext uri="{FF2B5EF4-FFF2-40B4-BE49-F238E27FC236}">
                <a16:creationId xmlns:a16="http://schemas.microsoft.com/office/drawing/2014/main" id="{400818FC-9869-CBAA-FD28-832B8F2C0015}"/>
              </a:ext>
            </a:extLst>
          </p:cNvPr>
          <p:cNvSpPr txBox="1"/>
          <p:nvPr/>
        </p:nvSpPr>
        <p:spPr>
          <a:xfrm>
            <a:off x="6401554" y="1620753"/>
            <a:ext cx="5688062" cy="4688766"/>
          </a:xfrm>
          <a:prstGeom prst="rect">
            <a:avLst/>
          </a:prstGeom>
          <a:noFill/>
          <a:ln>
            <a:solidFill>
              <a:schemeClr val="accent5">
                <a:lumMod val="75000"/>
              </a:schemeClr>
            </a:solidFill>
          </a:ln>
        </p:spPr>
        <p:txBody>
          <a:bodyPr wrap="none" lIns="101901" tIns="50950" rIns="101901" bIns="50950" rtlCol="0">
            <a:spAutoFit/>
          </a:bodyPr>
          <a:lstStyle/>
          <a:p>
            <a:pPr algn="ctr"/>
            <a:r>
              <a:rPr lang="es-ES" sz="5300" b="1" u="sng" dirty="0">
                <a:solidFill>
                  <a:srgbClr val="0070C0"/>
                </a:solidFill>
              </a:rPr>
              <a:t>Gasto mensual</a:t>
            </a:r>
          </a:p>
          <a:p>
            <a:endParaRPr lang="es-ES" sz="3200" b="1" dirty="0">
              <a:solidFill>
                <a:srgbClr val="0070C0"/>
              </a:solidFill>
            </a:endParaRPr>
          </a:p>
          <a:p>
            <a:r>
              <a:rPr lang="es-ES" sz="3200" b="1" dirty="0">
                <a:solidFill>
                  <a:srgbClr val="0070C0"/>
                </a:solidFill>
              </a:rPr>
              <a:t>Enero 2022:         $ 8.500.000-</a:t>
            </a:r>
          </a:p>
          <a:p>
            <a:endParaRPr lang="es-ES" sz="3200" b="1" dirty="0">
              <a:solidFill>
                <a:srgbClr val="0070C0"/>
              </a:solidFill>
            </a:endParaRPr>
          </a:p>
          <a:p>
            <a:r>
              <a:rPr lang="es-ES" sz="3200" b="1" dirty="0">
                <a:solidFill>
                  <a:srgbClr val="0070C0"/>
                </a:solidFill>
              </a:rPr>
              <a:t>Agosto 2022:       $ 21.000.000-</a:t>
            </a:r>
          </a:p>
          <a:p>
            <a:endParaRPr lang="es-ES" sz="3200" b="1" dirty="0">
              <a:solidFill>
                <a:srgbClr val="0070C0"/>
              </a:solidFill>
            </a:endParaRPr>
          </a:p>
          <a:p>
            <a:r>
              <a:rPr lang="es-ES" sz="3200" b="1" dirty="0">
                <a:solidFill>
                  <a:srgbClr val="0070C0"/>
                </a:solidFill>
              </a:rPr>
              <a:t>Noviembre 2022: $ 12.866.000-</a:t>
            </a:r>
          </a:p>
          <a:p>
            <a:endParaRPr lang="es-AR" sz="5300" b="1" dirty="0">
              <a:solidFill>
                <a:srgbClr val="0070C0"/>
              </a:solidFill>
            </a:endParaRPr>
          </a:p>
        </p:txBody>
      </p:sp>
    </p:spTree>
    <p:extLst>
      <p:ext uri="{BB962C8B-B14F-4D97-AF65-F5344CB8AC3E}">
        <p14:creationId xmlns:p14="http://schemas.microsoft.com/office/powerpoint/2010/main" val="4137067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ew shape"/>
          <p:cNvSpPr/>
          <p:nvPr/>
        </p:nvSpPr>
        <p:spPr>
          <a:xfrm>
            <a:off x="842188" y="1003566"/>
            <a:ext cx="3527355" cy="48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pPr algn="ctr"/>
            <a:r>
              <a:rPr sz="2000" b="1" dirty="0">
                <a:solidFill>
                  <a:srgbClr val="0070C0"/>
                </a:solidFill>
              </a:rPr>
              <a:t>INGRESO TOTAL</a:t>
            </a:r>
          </a:p>
        </p:txBody>
      </p:sp>
      <p:sp>
        <p:nvSpPr>
          <p:cNvPr id="4" name="New shape"/>
          <p:cNvSpPr/>
          <p:nvPr/>
        </p:nvSpPr>
        <p:spPr>
          <a:xfrm>
            <a:off x="846582" y="1344986"/>
            <a:ext cx="3518567" cy="743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pPr algn="ctr"/>
            <a:r>
              <a:rPr sz="2800" b="1" dirty="0">
                <a:solidFill>
                  <a:schemeClr val="accent1">
                    <a:lumMod val="75000"/>
                  </a:schemeClr>
                </a:solidFill>
              </a:rPr>
              <a:t>$443.591.846</a:t>
            </a:r>
            <a:r>
              <a:rPr lang="es-ES" sz="2800" b="1" dirty="0">
                <a:solidFill>
                  <a:schemeClr val="accent1">
                    <a:lumMod val="75000"/>
                  </a:schemeClr>
                </a:solidFill>
              </a:rPr>
              <a:t>-</a:t>
            </a:r>
            <a:endParaRPr sz="2800" b="1" dirty="0">
              <a:solidFill>
                <a:schemeClr val="accent1">
                  <a:lumMod val="75000"/>
                </a:schemeClr>
              </a:solidFill>
            </a:endParaRPr>
          </a:p>
        </p:txBody>
      </p:sp>
      <p:cxnSp>
        <p:nvCxnSpPr>
          <p:cNvPr id="12" name="Conector recto 11">
            <a:extLst>
              <a:ext uri="{FF2B5EF4-FFF2-40B4-BE49-F238E27FC236}">
                <a16:creationId xmlns:a16="http://schemas.microsoft.com/office/drawing/2014/main" id="{F039B075-7EA6-E97C-6B2A-10DC32BF5EDC}"/>
              </a:ext>
            </a:extLst>
          </p:cNvPr>
          <p:cNvCxnSpPr>
            <a:cxnSpLocks/>
          </p:cNvCxnSpPr>
          <p:nvPr/>
        </p:nvCxnSpPr>
        <p:spPr>
          <a:xfrm>
            <a:off x="373816" y="875700"/>
            <a:ext cx="4464098" cy="0"/>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7" name="Grupo 16">
            <a:extLst>
              <a:ext uri="{FF2B5EF4-FFF2-40B4-BE49-F238E27FC236}">
                <a16:creationId xmlns:a16="http://schemas.microsoft.com/office/drawing/2014/main" id="{AFD03CAD-5FD8-8643-D380-C6E16BD1BE82}"/>
              </a:ext>
            </a:extLst>
          </p:cNvPr>
          <p:cNvGrpSpPr/>
          <p:nvPr/>
        </p:nvGrpSpPr>
        <p:grpSpPr>
          <a:xfrm>
            <a:off x="242221" y="1913458"/>
            <a:ext cx="4727289" cy="1139873"/>
            <a:chOff x="721172" y="3793480"/>
            <a:chExt cx="4244712" cy="1480519"/>
          </a:xfrm>
        </p:grpSpPr>
        <p:grpSp>
          <p:nvGrpSpPr>
            <p:cNvPr id="13" name="Grupo 12">
              <a:extLst>
                <a:ext uri="{FF2B5EF4-FFF2-40B4-BE49-F238E27FC236}">
                  <a16:creationId xmlns:a16="http://schemas.microsoft.com/office/drawing/2014/main" id="{DDF99844-8230-2B91-4C63-641876FC6B29}"/>
                </a:ext>
              </a:extLst>
            </p:cNvPr>
            <p:cNvGrpSpPr/>
            <p:nvPr/>
          </p:nvGrpSpPr>
          <p:grpSpPr>
            <a:xfrm>
              <a:off x="721172" y="3927224"/>
              <a:ext cx="4244712" cy="1140100"/>
              <a:chOff x="721172" y="3927224"/>
              <a:chExt cx="4244712" cy="1140100"/>
            </a:xfrm>
          </p:grpSpPr>
          <p:sp>
            <p:nvSpPr>
              <p:cNvPr id="9" name="New shape"/>
              <p:cNvSpPr/>
              <p:nvPr/>
            </p:nvSpPr>
            <p:spPr>
              <a:xfrm>
                <a:off x="721172" y="3927224"/>
                <a:ext cx="4223425" cy="429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ctr"/>
                <a:r>
                  <a:rPr b="1" dirty="0">
                    <a:solidFill>
                      <a:srgbClr val="4477AA"/>
                    </a:solidFill>
                  </a:rPr>
                  <a:t>INGRESO MENSUAL</a:t>
                </a:r>
                <a:r>
                  <a:rPr lang="es-ES" b="1" dirty="0">
                    <a:solidFill>
                      <a:srgbClr val="4477AA"/>
                    </a:solidFill>
                  </a:rPr>
                  <a:t> p/afiliado</a:t>
                </a:r>
                <a:endParaRPr b="1" dirty="0">
                  <a:solidFill>
                    <a:srgbClr val="4477AA"/>
                  </a:solidFill>
                </a:endParaRPr>
              </a:p>
            </p:txBody>
          </p:sp>
          <p:sp>
            <p:nvSpPr>
              <p:cNvPr id="10" name="New shape"/>
              <p:cNvSpPr/>
              <p:nvPr/>
            </p:nvSpPr>
            <p:spPr>
              <a:xfrm>
                <a:off x="742459" y="4201650"/>
                <a:ext cx="4223425" cy="865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ctr"/>
                <a:r>
                  <a:rPr sz="4000" b="1" dirty="0">
                    <a:solidFill>
                      <a:srgbClr val="46C646"/>
                    </a:solidFill>
                  </a:rPr>
                  <a:t>$5.038</a:t>
                </a:r>
                <a:r>
                  <a:rPr lang="es-ES" sz="4000" b="1" dirty="0">
                    <a:solidFill>
                      <a:srgbClr val="46C646"/>
                    </a:solidFill>
                  </a:rPr>
                  <a:t>-</a:t>
                </a:r>
                <a:endParaRPr sz="4000" b="1" dirty="0">
                  <a:solidFill>
                    <a:srgbClr val="46C646"/>
                  </a:solidFill>
                </a:endParaRPr>
              </a:p>
            </p:txBody>
          </p:sp>
        </p:grpSp>
        <p:sp>
          <p:nvSpPr>
            <p:cNvPr id="15" name="Rectángulo: esquinas redondeadas 14">
              <a:extLst>
                <a:ext uri="{FF2B5EF4-FFF2-40B4-BE49-F238E27FC236}">
                  <a16:creationId xmlns:a16="http://schemas.microsoft.com/office/drawing/2014/main" id="{D6911D71-92E5-25B8-6A8D-17ED2F0968C9}"/>
                </a:ext>
              </a:extLst>
            </p:cNvPr>
            <p:cNvSpPr/>
            <p:nvPr/>
          </p:nvSpPr>
          <p:spPr>
            <a:xfrm>
              <a:off x="1297236" y="3793480"/>
              <a:ext cx="3096344" cy="1480519"/>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8" name="Grupo 17">
            <a:extLst>
              <a:ext uri="{FF2B5EF4-FFF2-40B4-BE49-F238E27FC236}">
                <a16:creationId xmlns:a16="http://schemas.microsoft.com/office/drawing/2014/main" id="{FAE8DD05-58BF-5B31-ADB8-DE6BEACCA4ED}"/>
              </a:ext>
            </a:extLst>
          </p:cNvPr>
          <p:cNvGrpSpPr/>
          <p:nvPr/>
        </p:nvGrpSpPr>
        <p:grpSpPr>
          <a:xfrm>
            <a:off x="238747" y="3189729"/>
            <a:ext cx="4781942" cy="1151734"/>
            <a:chOff x="6123419" y="3793480"/>
            <a:chExt cx="4293786" cy="1480519"/>
          </a:xfrm>
        </p:grpSpPr>
        <p:grpSp>
          <p:nvGrpSpPr>
            <p:cNvPr id="14" name="Grupo 13">
              <a:extLst>
                <a:ext uri="{FF2B5EF4-FFF2-40B4-BE49-F238E27FC236}">
                  <a16:creationId xmlns:a16="http://schemas.microsoft.com/office/drawing/2014/main" id="{05CCE2B1-369B-3292-A491-695D880DE994}"/>
                </a:ext>
              </a:extLst>
            </p:cNvPr>
            <p:cNvGrpSpPr/>
            <p:nvPr/>
          </p:nvGrpSpPr>
          <p:grpSpPr>
            <a:xfrm>
              <a:off x="6123419" y="3927224"/>
              <a:ext cx="4293786" cy="1199517"/>
              <a:chOff x="6123419" y="3927224"/>
              <a:chExt cx="4293786" cy="1199517"/>
            </a:xfrm>
          </p:grpSpPr>
          <p:sp>
            <p:nvSpPr>
              <p:cNvPr id="7" name="New shape"/>
              <p:cNvSpPr/>
              <p:nvPr/>
            </p:nvSpPr>
            <p:spPr>
              <a:xfrm>
                <a:off x="6193780" y="3927224"/>
                <a:ext cx="4223425" cy="429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ctr"/>
                <a:r>
                  <a:rPr b="1" dirty="0">
                    <a:solidFill>
                      <a:srgbClr val="4477AA"/>
                    </a:solidFill>
                  </a:rPr>
                  <a:t>INGRESO ANUAL</a:t>
                </a:r>
                <a:r>
                  <a:rPr lang="es-ES" b="1" dirty="0">
                    <a:solidFill>
                      <a:srgbClr val="4477AA"/>
                    </a:solidFill>
                  </a:rPr>
                  <a:t> p/afiliado</a:t>
                </a:r>
                <a:endParaRPr b="1" dirty="0">
                  <a:solidFill>
                    <a:srgbClr val="4477AA"/>
                  </a:solidFill>
                </a:endParaRPr>
              </a:p>
            </p:txBody>
          </p:sp>
          <p:sp>
            <p:nvSpPr>
              <p:cNvPr id="8" name="New shape"/>
              <p:cNvSpPr/>
              <p:nvPr/>
            </p:nvSpPr>
            <p:spPr>
              <a:xfrm>
                <a:off x="6123419" y="4251729"/>
                <a:ext cx="4223425" cy="87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ctr"/>
                <a:r>
                  <a:rPr sz="4000" b="1" dirty="0">
                    <a:solidFill>
                      <a:srgbClr val="46C646"/>
                    </a:solidFill>
                  </a:rPr>
                  <a:t>$60.467</a:t>
                </a:r>
                <a:r>
                  <a:rPr lang="es-ES" sz="4000" b="1" dirty="0">
                    <a:solidFill>
                      <a:srgbClr val="46C646"/>
                    </a:solidFill>
                  </a:rPr>
                  <a:t>-</a:t>
                </a:r>
                <a:endParaRPr sz="4000" b="1" dirty="0">
                  <a:solidFill>
                    <a:srgbClr val="46C646"/>
                  </a:solidFill>
                </a:endParaRPr>
              </a:p>
            </p:txBody>
          </p:sp>
        </p:grpSp>
        <p:sp>
          <p:nvSpPr>
            <p:cNvPr id="16" name="Rectángulo: esquinas redondeadas 15">
              <a:extLst>
                <a:ext uri="{FF2B5EF4-FFF2-40B4-BE49-F238E27FC236}">
                  <a16:creationId xmlns:a16="http://schemas.microsoft.com/office/drawing/2014/main" id="{9AE0E987-54F9-0B33-8A91-E4EBA2B3A35A}"/>
                </a:ext>
              </a:extLst>
            </p:cNvPr>
            <p:cNvSpPr/>
            <p:nvPr/>
          </p:nvSpPr>
          <p:spPr>
            <a:xfrm>
              <a:off x="6697836" y="3793480"/>
              <a:ext cx="3096344" cy="1480519"/>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cxnSp>
        <p:nvCxnSpPr>
          <p:cNvPr id="21" name="Conector recto 20">
            <a:extLst>
              <a:ext uri="{FF2B5EF4-FFF2-40B4-BE49-F238E27FC236}">
                <a16:creationId xmlns:a16="http://schemas.microsoft.com/office/drawing/2014/main" id="{61024900-DCA3-7853-DBF2-D404DDBD115A}"/>
              </a:ext>
            </a:extLst>
          </p:cNvPr>
          <p:cNvCxnSpPr>
            <a:cxnSpLocks/>
          </p:cNvCxnSpPr>
          <p:nvPr/>
        </p:nvCxnSpPr>
        <p:spPr>
          <a:xfrm>
            <a:off x="7334985" y="875700"/>
            <a:ext cx="4464098" cy="0"/>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New shape">
            <a:extLst>
              <a:ext uri="{FF2B5EF4-FFF2-40B4-BE49-F238E27FC236}">
                <a16:creationId xmlns:a16="http://schemas.microsoft.com/office/drawing/2014/main" id="{5FBE14A1-1D4F-9D01-AAB6-3305C5F0D771}"/>
              </a:ext>
            </a:extLst>
          </p:cNvPr>
          <p:cNvSpPr/>
          <p:nvPr/>
        </p:nvSpPr>
        <p:spPr>
          <a:xfrm>
            <a:off x="8152632" y="1003566"/>
            <a:ext cx="2828805" cy="48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pPr algn="ctr"/>
            <a:r>
              <a:rPr lang="es-ES" sz="2000" b="1" dirty="0">
                <a:solidFill>
                  <a:srgbClr val="0070C0"/>
                </a:solidFill>
              </a:rPr>
              <a:t>EGRESO </a:t>
            </a:r>
            <a:r>
              <a:rPr sz="2000" b="1" dirty="0">
                <a:solidFill>
                  <a:srgbClr val="0070C0"/>
                </a:solidFill>
              </a:rPr>
              <a:t>TOTAL</a:t>
            </a:r>
          </a:p>
        </p:txBody>
      </p:sp>
      <p:sp>
        <p:nvSpPr>
          <p:cNvPr id="25" name="New shape">
            <a:extLst>
              <a:ext uri="{FF2B5EF4-FFF2-40B4-BE49-F238E27FC236}">
                <a16:creationId xmlns:a16="http://schemas.microsoft.com/office/drawing/2014/main" id="{FF9F65F0-F30F-7F0A-F29C-7DBC400A42A2}"/>
              </a:ext>
            </a:extLst>
          </p:cNvPr>
          <p:cNvSpPr/>
          <p:nvPr/>
        </p:nvSpPr>
        <p:spPr>
          <a:xfrm>
            <a:off x="7873286" y="1329162"/>
            <a:ext cx="3387496" cy="743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pPr algn="ctr"/>
            <a:r>
              <a:rPr sz="2800" b="1" dirty="0">
                <a:solidFill>
                  <a:schemeClr val="accent1">
                    <a:lumMod val="75000"/>
                  </a:schemeClr>
                </a:solidFill>
              </a:rPr>
              <a:t>$</a:t>
            </a:r>
            <a:r>
              <a:rPr lang="es-ES" sz="2800" b="1" dirty="0">
                <a:solidFill>
                  <a:schemeClr val="accent1">
                    <a:lumMod val="75000"/>
                  </a:schemeClr>
                </a:solidFill>
              </a:rPr>
              <a:t>693.457.592-</a:t>
            </a:r>
            <a:endParaRPr sz="2800" b="1" dirty="0">
              <a:solidFill>
                <a:schemeClr val="accent1">
                  <a:lumMod val="75000"/>
                </a:schemeClr>
              </a:solidFill>
            </a:endParaRPr>
          </a:p>
        </p:txBody>
      </p:sp>
      <p:grpSp>
        <p:nvGrpSpPr>
          <p:cNvPr id="26" name="Grupo 25">
            <a:extLst>
              <a:ext uri="{FF2B5EF4-FFF2-40B4-BE49-F238E27FC236}">
                <a16:creationId xmlns:a16="http://schemas.microsoft.com/office/drawing/2014/main" id="{7113325D-F313-8BD1-3F05-C15D822B1BCC}"/>
              </a:ext>
            </a:extLst>
          </p:cNvPr>
          <p:cNvGrpSpPr/>
          <p:nvPr/>
        </p:nvGrpSpPr>
        <p:grpSpPr>
          <a:xfrm>
            <a:off x="7199267" y="1953213"/>
            <a:ext cx="4735534" cy="1179630"/>
            <a:chOff x="692482" y="3793480"/>
            <a:chExt cx="4252115" cy="1480519"/>
          </a:xfrm>
        </p:grpSpPr>
        <p:grpSp>
          <p:nvGrpSpPr>
            <p:cNvPr id="27" name="Grupo 26">
              <a:extLst>
                <a:ext uri="{FF2B5EF4-FFF2-40B4-BE49-F238E27FC236}">
                  <a16:creationId xmlns:a16="http://schemas.microsoft.com/office/drawing/2014/main" id="{4D87C35F-25A8-420B-679A-82D69F465A6F}"/>
                </a:ext>
              </a:extLst>
            </p:cNvPr>
            <p:cNvGrpSpPr/>
            <p:nvPr/>
          </p:nvGrpSpPr>
          <p:grpSpPr>
            <a:xfrm>
              <a:off x="692482" y="3927224"/>
              <a:ext cx="4252115" cy="1168607"/>
              <a:chOff x="692482" y="3927224"/>
              <a:chExt cx="4252115" cy="1168607"/>
            </a:xfrm>
          </p:grpSpPr>
          <p:sp>
            <p:nvSpPr>
              <p:cNvPr id="29" name="New shape">
                <a:extLst>
                  <a:ext uri="{FF2B5EF4-FFF2-40B4-BE49-F238E27FC236}">
                    <a16:creationId xmlns:a16="http://schemas.microsoft.com/office/drawing/2014/main" id="{68F3F7E5-1FB1-4C27-8256-A17B37159279}"/>
                  </a:ext>
                </a:extLst>
              </p:cNvPr>
              <p:cNvSpPr/>
              <p:nvPr/>
            </p:nvSpPr>
            <p:spPr>
              <a:xfrm>
                <a:off x="721172" y="3927224"/>
                <a:ext cx="4223425" cy="429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ctr"/>
                <a:r>
                  <a:rPr lang="es-ES" b="1" dirty="0">
                    <a:solidFill>
                      <a:srgbClr val="4477AA"/>
                    </a:solidFill>
                  </a:rPr>
                  <a:t>E</a:t>
                </a:r>
                <a:r>
                  <a:rPr b="1" dirty="0">
                    <a:solidFill>
                      <a:srgbClr val="4477AA"/>
                    </a:solidFill>
                  </a:rPr>
                  <a:t>GRESO MENSUAL</a:t>
                </a:r>
                <a:r>
                  <a:rPr lang="es-ES" b="1" dirty="0">
                    <a:solidFill>
                      <a:srgbClr val="4477AA"/>
                    </a:solidFill>
                  </a:rPr>
                  <a:t> p/afiliado</a:t>
                </a:r>
                <a:endParaRPr b="1" dirty="0">
                  <a:solidFill>
                    <a:srgbClr val="4477AA"/>
                  </a:solidFill>
                </a:endParaRPr>
              </a:p>
            </p:txBody>
          </p:sp>
          <p:sp>
            <p:nvSpPr>
              <p:cNvPr id="30" name="New shape">
                <a:extLst>
                  <a:ext uri="{FF2B5EF4-FFF2-40B4-BE49-F238E27FC236}">
                    <a16:creationId xmlns:a16="http://schemas.microsoft.com/office/drawing/2014/main" id="{AAB906F5-1C82-044D-7317-FB0E8CB93C3C}"/>
                  </a:ext>
                </a:extLst>
              </p:cNvPr>
              <p:cNvSpPr/>
              <p:nvPr/>
            </p:nvSpPr>
            <p:spPr>
              <a:xfrm>
                <a:off x="692482" y="4230157"/>
                <a:ext cx="4223425" cy="865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ctr"/>
                <a:r>
                  <a:rPr sz="4000" b="1" dirty="0">
                    <a:solidFill>
                      <a:srgbClr val="FF0000"/>
                    </a:solidFill>
                  </a:rPr>
                  <a:t>$</a:t>
                </a:r>
                <a:r>
                  <a:rPr lang="es-ES" sz="4000" b="1" dirty="0">
                    <a:solidFill>
                      <a:srgbClr val="FF0000"/>
                    </a:solidFill>
                  </a:rPr>
                  <a:t>7</a:t>
                </a:r>
                <a:r>
                  <a:rPr sz="4000" b="1" dirty="0">
                    <a:solidFill>
                      <a:srgbClr val="FF0000"/>
                    </a:solidFill>
                  </a:rPr>
                  <a:t>.</a:t>
                </a:r>
                <a:r>
                  <a:rPr lang="es-ES" sz="4000" b="1" dirty="0">
                    <a:solidFill>
                      <a:srgbClr val="FF0000"/>
                    </a:solidFill>
                  </a:rPr>
                  <a:t>877-</a:t>
                </a:r>
                <a:endParaRPr sz="4000" b="1" dirty="0">
                  <a:solidFill>
                    <a:srgbClr val="FF0000"/>
                  </a:solidFill>
                </a:endParaRPr>
              </a:p>
            </p:txBody>
          </p:sp>
        </p:grpSp>
        <p:sp>
          <p:nvSpPr>
            <p:cNvPr id="28" name="Rectángulo: esquinas redondeadas 27">
              <a:extLst>
                <a:ext uri="{FF2B5EF4-FFF2-40B4-BE49-F238E27FC236}">
                  <a16:creationId xmlns:a16="http://schemas.microsoft.com/office/drawing/2014/main" id="{25AA0100-81CB-F06C-0320-500C9C6CC9AE}"/>
                </a:ext>
              </a:extLst>
            </p:cNvPr>
            <p:cNvSpPr/>
            <p:nvPr/>
          </p:nvSpPr>
          <p:spPr>
            <a:xfrm>
              <a:off x="1297236" y="3793480"/>
              <a:ext cx="3096344" cy="1480519"/>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31" name="Grupo 30">
            <a:extLst>
              <a:ext uri="{FF2B5EF4-FFF2-40B4-BE49-F238E27FC236}">
                <a16:creationId xmlns:a16="http://schemas.microsoft.com/office/drawing/2014/main" id="{01865180-32CE-8299-7F11-9BF830CCB0D9}"/>
              </a:ext>
            </a:extLst>
          </p:cNvPr>
          <p:cNvGrpSpPr/>
          <p:nvPr/>
        </p:nvGrpSpPr>
        <p:grpSpPr>
          <a:xfrm>
            <a:off x="7219793" y="3277190"/>
            <a:ext cx="4805796" cy="1223296"/>
            <a:chOff x="6102001" y="3793480"/>
            <a:chExt cx="4315204" cy="1480519"/>
          </a:xfrm>
        </p:grpSpPr>
        <p:grpSp>
          <p:nvGrpSpPr>
            <p:cNvPr id="32" name="Grupo 31">
              <a:extLst>
                <a:ext uri="{FF2B5EF4-FFF2-40B4-BE49-F238E27FC236}">
                  <a16:creationId xmlns:a16="http://schemas.microsoft.com/office/drawing/2014/main" id="{367F224C-5676-469F-5E1E-EF6D6E9AD719}"/>
                </a:ext>
              </a:extLst>
            </p:cNvPr>
            <p:cNvGrpSpPr/>
            <p:nvPr/>
          </p:nvGrpSpPr>
          <p:grpSpPr>
            <a:xfrm>
              <a:off x="6102001" y="3927224"/>
              <a:ext cx="4315204" cy="1130782"/>
              <a:chOff x="6102001" y="3927224"/>
              <a:chExt cx="4315204" cy="1130782"/>
            </a:xfrm>
          </p:grpSpPr>
          <p:sp>
            <p:nvSpPr>
              <p:cNvPr id="34" name="New shape">
                <a:extLst>
                  <a:ext uri="{FF2B5EF4-FFF2-40B4-BE49-F238E27FC236}">
                    <a16:creationId xmlns:a16="http://schemas.microsoft.com/office/drawing/2014/main" id="{27D9C883-5312-3DB9-F6FD-5BD53624BF50}"/>
                  </a:ext>
                </a:extLst>
              </p:cNvPr>
              <p:cNvSpPr/>
              <p:nvPr/>
            </p:nvSpPr>
            <p:spPr>
              <a:xfrm>
                <a:off x="6193780" y="3927224"/>
                <a:ext cx="4223425" cy="429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ctr"/>
                <a:r>
                  <a:rPr lang="es-ES" b="1" dirty="0">
                    <a:solidFill>
                      <a:srgbClr val="4477AA"/>
                    </a:solidFill>
                  </a:rPr>
                  <a:t>E</a:t>
                </a:r>
                <a:r>
                  <a:rPr b="1" dirty="0">
                    <a:solidFill>
                      <a:srgbClr val="4477AA"/>
                    </a:solidFill>
                  </a:rPr>
                  <a:t>GRESO ANUAL</a:t>
                </a:r>
                <a:r>
                  <a:rPr lang="es-ES" b="1" dirty="0">
                    <a:solidFill>
                      <a:srgbClr val="4477AA"/>
                    </a:solidFill>
                  </a:rPr>
                  <a:t> p/afiliado</a:t>
                </a:r>
                <a:endParaRPr b="1" dirty="0">
                  <a:solidFill>
                    <a:srgbClr val="4477AA"/>
                  </a:solidFill>
                </a:endParaRPr>
              </a:p>
            </p:txBody>
          </p:sp>
          <p:sp>
            <p:nvSpPr>
              <p:cNvPr id="35" name="New shape">
                <a:extLst>
                  <a:ext uri="{FF2B5EF4-FFF2-40B4-BE49-F238E27FC236}">
                    <a16:creationId xmlns:a16="http://schemas.microsoft.com/office/drawing/2014/main" id="{8E563F56-72C3-7550-A224-4665D0030350}"/>
                  </a:ext>
                </a:extLst>
              </p:cNvPr>
              <p:cNvSpPr/>
              <p:nvPr/>
            </p:nvSpPr>
            <p:spPr>
              <a:xfrm>
                <a:off x="6102001" y="4182994"/>
                <a:ext cx="4223425" cy="875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ctr"/>
                <a:r>
                  <a:rPr sz="4000" b="1" dirty="0">
                    <a:solidFill>
                      <a:srgbClr val="FF0000"/>
                    </a:solidFill>
                  </a:rPr>
                  <a:t>$</a:t>
                </a:r>
                <a:r>
                  <a:rPr lang="es-ES" sz="4000" b="1" dirty="0">
                    <a:solidFill>
                      <a:srgbClr val="FF0000"/>
                    </a:solidFill>
                  </a:rPr>
                  <a:t>94</a:t>
                </a:r>
                <a:r>
                  <a:rPr sz="4000" b="1" dirty="0">
                    <a:solidFill>
                      <a:srgbClr val="FF0000"/>
                    </a:solidFill>
                  </a:rPr>
                  <a:t>.</a:t>
                </a:r>
                <a:r>
                  <a:rPr lang="es-ES" sz="4000" b="1" dirty="0">
                    <a:solidFill>
                      <a:srgbClr val="FF0000"/>
                    </a:solidFill>
                  </a:rPr>
                  <a:t>529-</a:t>
                </a:r>
                <a:endParaRPr sz="4000" b="1" dirty="0">
                  <a:solidFill>
                    <a:srgbClr val="FF0000"/>
                  </a:solidFill>
                </a:endParaRPr>
              </a:p>
            </p:txBody>
          </p:sp>
        </p:grpSp>
        <p:sp>
          <p:nvSpPr>
            <p:cNvPr id="33" name="Rectángulo: esquinas redondeadas 32">
              <a:extLst>
                <a:ext uri="{FF2B5EF4-FFF2-40B4-BE49-F238E27FC236}">
                  <a16:creationId xmlns:a16="http://schemas.microsoft.com/office/drawing/2014/main" id="{A20A9B5E-F1B9-7133-DC29-5969F719ADB0}"/>
                </a:ext>
              </a:extLst>
            </p:cNvPr>
            <p:cNvSpPr/>
            <p:nvPr/>
          </p:nvSpPr>
          <p:spPr>
            <a:xfrm>
              <a:off x="6697836" y="3793480"/>
              <a:ext cx="3096344" cy="1480519"/>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36" name="CuadroTexto 35">
            <a:extLst>
              <a:ext uri="{FF2B5EF4-FFF2-40B4-BE49-F238E27FC236}">
                <a16:creationId xmlns:a16="http://schemas.microsoft.com/office/drawing/2014/main" id="{F38D20AB-F843-450E-0BC3-97285F4B1F49}"/>
              </a:ext>
            </a:extLst>
          </p:cNvPr>
          <p:cNvSpPr txBox="1"/>
          <p:nvPr/>
        </p:nvSpPr>
        <p:spPr>
          <a:xfrm>
            <a:off x="1377661" y="57847"/>
            <a:ext cx="2456408" cy="718448"/>
          </a:xfrm>
          <a:prstGeom prst="rect">
            <a:avLst/>
          </a:prstGeom>
          <a:noFill/>
        </p:spPr>
        <p:txBody>
          <a:bodyPr wrap="none" lIns="101901" tIns="50950" rIns="101901" bIns="50950" rtlCol="0">
            <a:spAutoFit/>
          </a:bodyPr>
          <a:lstStyle/>
          <a:p>
            <a:r>
              <a:rPr lang="es-ES" sz="4000" b="1" dirty="0">
                <a:solidFill>
                  <a:srgbClr val="0070C0"/>
                </a:solidFill>
              </a:rPr>
              <a:t>INGRESOS</a:t>
            </a:r>
            <a:endParaRPr lang="es-AR" sz="4000" b="1" dirty="0">
              <a:solidFill>
                <a:srgbClr val="0070C0"/>
              </a:solidFill>
            </a:endParaRPr>
          </a:p>
        </p:txBody>
      </p:sp>
      <p:sp>
        <p:nvSpPr>
          <p:cNvPr id="37" name="CuadroTexto 36">
            <a:extLst>
              <a:ext uri="{FF2B5EF4-FFF2-40B4-BE49-F238E27FC236}">
                <a16:creationId xmlns:a16="http://schemas.microsoft.com/office/drawing/2014/main" id="{2B47B4BB-83D5-D442-C4E3-47FA2293D19F}"/>
              </a:ext>
            </a:extLst>
          </p:cNvPr>
          <p:cNvSpPr txBox="1"/>
          <p:nvPr/>
        </p:nvSpPr>
        <p:spPr>
          <a:xfrm>
            <a:off x="8459055" y="73374"/>
            <a:ext cx="2215958" cy="718448"/>
          </a:xfrm>
          <a:prstGeom prst="rect">
            <a:avLst/>
          </a:prstGeom>
          <a:noFill/>
        </p:spPr>
        <p:txBody>
          <a:bodyPr wrap="none" lIns="101901" tIns="50950" rIns="101901" bIns="50950" rtlCol="0">
            <a:spAutoFit/>
          </a:bodyPr>
          <a:lstStyle/>
          <a:p>
            <a:r>
              <a:rPr lang="es-ES" sz="4000" b="1" dirty="0">
                <a:solidFill>
                  <a:srgbClr val="0070C0"/>
                </a:solidFill>
              </a:rPr>
              <a:t>EGRESOS</a:t>
            </a:r>
            <a:endParaRPr lang="es-AR" sz="4000" b="1" dirty="0">
              <a:solidFill>
                <a:srgbClr val="0070C0"/>
              </a:solidFill>
            </a:endParaRPr>
          </a:p>
        </p:txBody>
      </p:sp>
      <p:sp>
        <p:nvSpPr>
          <p:cNvPr id="38" name="CuadroTexto 37">
            <a:extLst>
              <a:ext uri="{FF2B5EF4-FFF2-40B4-BE49-F238E27FC236}">
                <a16:creationId xmlns:a16="http://schemas.microsoft.com/office/drawing/2014/main" id="{20E240BD-9691-DA7D-7C40-F9DDD58BC0F2}"/>
              </a:ext>
            </a:extLst>
          </p:cNvPr>
          <p:cNvSpPr txBox="1"/>
          <p:nvPr/>
        </p:nvSpPr>
        <p:spPr>
          <a:xfrm>
            <a:off x="5336451" y="46639"/>
            <a:ext cx="1539491" cy="856948"/>
          </a:xfrm>
          <a:prstGeom prst="rect">
            <a:avLst/>
          </a:prstGeom>
          <a:solidFill>
            <a:schemeClr val="tx2">
              <a:lumMod val="60000"/>
              <a:lumOff val="40000"/>
            </a:schemeClr>
          </a:solidFill>
          <a:ln>
            <a:solidFill>
              <a:schemeClr val="tx2">
                <a:lumMod val="60000"/>
                <a:lumOff val="40000"/>
              </a:schemeClr>
            </a:solidFill>
          </a:ln>
        </p:spPr>
        <p:txBody>
          <a:bodyPr wrap="none" lIns="101901" tIns="50950" rIns="101901" bIns="50950" rtlCol="0">
            <a:spAutoFit/>
          </a:bodyPr>
          <a:lstStyle/>
          <a:p>
            <a:r>
              <a:rPr lang="es-ES" sz="4900" b="1" dirty="0">
                <a:solidFill>
                  <a:schemeClr val="bg1"/>
                </a:solidFill>
              </a:rPr>
              <a:t>2021</a:t>
            </a:r>
            <a:endParaRPr lang="es-AR" sz="4900" b="1" dirty="0">
              <a:solidFill>
                <a:schemeClr val="bg1"/>
              </a:solidFill>
            </a:endParaRPr>
          </a:p>
        </p:txBody>
      </p:sp>
      <p:cxnSp>
        <p:nvCxnSpPr>
          <p:cNvPr id="39" name="Conector recto 6">
            <a:extLst>
              <a:ext uri="{FF2B5EF4-FFF2-40B4-BE49-F238E27FC236}">
                <a16:creationId xmlns:a16="http://schemas.microsoft.com/office/drawing/2014/main" id="{91175BF9-2916-DB45-AD5E-2C8F41FF9383}"/>
              </a:ext>
            </a:extLst>
          </p:cNvPr>
          <p:cNvCxnSpPr>
            <a:cxnSpLocks/>
          </p:cNvCxnSpPr>
          <p:nvPr/>
        </p:nvCxnSpPr>
        <p:spPr>
          <a:xfrm flipV="1">
            <a:off x="1070098" y="4740483"/>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CuadroTexto 35">
            <a:extLst>
              <a:ext uri="{FF2B5EF4-FFF2-40B4-BE49-F238E27FC236}">
                <a16:creationId xmlns:a16="http://schemas.microsoft.com/office/drawing/2014/main" id="{F38D20AB-F843-450E-0BC3-97285F4B1F49}"/>
              </a:ext>
            </a:extLst>
          </p:cNvPr>
          <p:cNvSpPr txBox="1"/>
          <p:nvPr/>
        </p:nvSpPr>
        <p:spPr>
          <a:xfrm>
            <a:off x="130632" y="5314985"/>
            <a:ext cx="11788374" cy="656893"/>
          </a:xfrm>
          <a:prstGeom prst="rect">
            <a:avLst/>
          </a:prstGeom>
          <a:solidFill>
            <a:schemeClr val="accent3">
              <a:lumMod val="50000"/>
            </a:schemeClr>
          </a:solidFill>
        </p:spPr>
        <p:txBody>
          <a:bodyPr wrap="square" lIns="101901" tIns="50950" rIns="101901" bIns="50950" rtlCol="0">
            <a:spAutoFit/>
          </a:bodyPr>
          <a:lstStyle/>
          <a:p>
            <a:r>
              <a:rPr lang="es-ES" sz="3600" b="1" dirty="0">
                <a:solidFill>
                  <a:schemeClr val="bg1"/>
                </a:solidFill>
              </a:rPr>
              <a:t>Resultado económico balance 2021*: </a:t>
            </a:r>
            <a:r>
              <a:rPr lang="es-AR" sz="3600" b="1" dirty="0">
                <a:solidFill>
                  <a:srgbClr val="FF0000"/>
                </a:solidFill>
              </a:rPr>
              <a:t>- $ 133.634.884,05- </a:t>
            </a:r>
          </a:p>
        </p:txBody>
      </p:sp>
      <p:sp>
        <p:nvSpPr>
          <p:cNvPr id="2" name="1 CuadroTexto"/>
          <p:cNvSpPr txBox="1"/>
          <p:nvPr/>
        </p:nvSpPr>
        <p:spPr>
          <a:xfrm>
            <a:off x="286246" y="6249725"/>
            <a:ext cx="6560770" cy="369332"/>
          </a:xfrm>
          <a:prstGeom prst="rect">
            <a:avLst/>
          </a:prstGeom>
          <a:noFill/>
        </p:spPr>
        <p:txBody>
          <a:bodyPr wrap="none" rtlCol="0">
            <a:spAutoFit/>
          </a:bodyPr>
          <a:lstStyle/>
          <a:p>
            <a:r>
              <a:rPr lang="es-ES" dirty="0"/>
              <a:t>* Ajustado por inflación de acuerdo a las normas contables vigentes. </a:t>
            </a:r>
            <a:endParaRPr lang="es-AR" dirty="0"/>
          </a:p>
        </p:txBody>
      </p:sp>
    </p:spTree>
    <p:extLst>
      <p:ext uri="{BB962C8B-B14F-4D97-AF65-F5344CB8AC3E}">
        <p14:creationId xmlns:p14="http://schemas.microsoft.com/office/powerpoint/2010/main" val="3384328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extLst>
              <p:ext uri="{D42A27DB-BD31-4B8C-83A1-F6EECF244321}">
                <p14:modId xmlns:p14="http://schemas.microsoft.com/office/powerpoint/2010/main" val="2060413969"/>
              </p:ext>
            </p:extLst>
          </p:nvPr>
        </p:nvGraphicFramePr>
        <p:xfrm>
          <a:off x="2620513" y="1421481"/>
          <a:ext cx="5586122" cy="4348480"/>
        </p:xfrm>
        <a:graphic>
          <a:graphicData uri="http://schemas.openxmlformats.org/drawingml/2006/table">
            <a:tbl>
              <a:tblPr firstRow="1" bandRow="1">
                <a:tableStyleId>{BDBED569-4797-4DF1-A0F4-6AAB3CD982D8}</a:tableStyleId>
              </a:tblPr>
              <a:tblGrid>
                <a:gridCol w="1872208">
                  <a:extLst>
                    <a:ext uri="{9D8B030D-6E8A-4147-A177-3AD203B41FA5}">
                      <a16:colId xmlns:a16="http://schemas.microsoft.com/office/drawing/2014/main" val="20000"/>
                    </a:ext>
                  </a:extLst>
                </a:gridCol>
                <a:gridCol w="3713914">
                  <a:extLst>
                    <a:ext uri="{9D8B030D-6E8A-4147-A177-3AD203B41FA5}">
                      <a16:colId xmlns:a16="http://schemas.microsoft.com/office/drawing/2014/main" val="20001"/>
                    </a:ext>
                  </a:extLst>
                </a:gridCol>
              </a:tblGrid>
              <a:tr h="370840">
                <a:tc>
                  <a:txBody>
                    <a:bodyPr/>
                    <a:lstStyle/>
                    <a:p>
                      <a:pPr algn="ctr"/>
                      <a:r>
                        <a:rPr lang="es-ES" dirty="0"/>
                        <a:t>Balance</a:t>
                      </a:r>
                      <a:endParaRPr lang="es-AR" dirty="0"/>
                    </a:p>
                  </a:txBody>
                  <a:tcPr/>
                </a:tc>
                <a:tc>
                  <a:txBody>
                    <a:bodyPr/>
                    <a:lstStyle/>
                    <a:p>
                      <a:pPr algn="ctr"/>
                      <a:r>
                        <a:rPr lang="es-ES" dirty="0"/>
                        <a:t>Resultado final del balance</a:t>
                      </a:r>
                    </a:p>
                    <a:p>
                      <a:pPr algn="ctr"/>
                      <a:r>
                        <a:rPr lang="es-ES" b="0" dirty="0"/>
                        <a:t>(en millones de pesos)</a:t>
                      </a:r>
                      <a:endParaRPr lang="es-AR" b="0" dirty="0"/>
                    </a:p>
                  </a:txBody>
                  <a:tcPr/>
                </a:tc>
                <a:extLst>
                  <a:ext uri="{0D108BD9-81ED-4DB2-BD59-A6C34878D82A}">
                    <a16:rowId xmlns:a16="http://schemas.microsoft.com/office/drawing/2014/main" val="10000"/>
                  </a:ext>
                </a:extLst>
              </a:tr>
              <a:tr h="370840">
                <a:tc>
                  <a:txBody>
                    <a:bodyPr/>
                    <a:lstStyle/>
                    <a:p>
                      <a:pPr algn="ctr"/>
                      <a:r>
                        <a:rPr lang="es-ES" dirty="0"/>
                        <a:t>2012</a:t>
                      </a:r>
                      <a:endParaRPr lang="es-AR" dirty="0"/>
                    </a:p>
                  </a:txBody>
                  <a:tcPr/>
                </a:tc>
                <a:tc>
                  <a:txBody>
                    <a:bodyPr/>
                    <a:lstStyle/>
                    <a:p>
                      <a:pPr algn="ctr"/>
                      <a:r>
                        <a:rPr lang="es-ES" dirty="0"/>
                        <a:t>+ 4,15</a:t>
                      </a:r>
                      <a:endParaRPr lang="es-AR" dirty="0"/>
                    </a:p>
                  </a:txBody>
                  <a:tcPr/>
                </a:tc>
                <a:extLst>
                  <a:ext uri="{0D108BD9-81ED-4DB2-BD59-A6C34878D82A}">
                    <a16:rowId xmlns:a16="http://schemas.microsoft.com/office/drawing/2014/main" val="10001"/>
                  </a:ext>
                </a:extLst>
              </a:tr>
              <a:tr h="370840">
                <a:tc>
                  <a:txBody>
                    <a:bodyPr/>
                    <a:lstStyle/>
                    <a:p>
                      <a:pPr algn="ctr"/>
                      <a:r>
                        <a:rPr lang="es-ES" dirty="0"/>
                        <a:t>2013</a:t>
                      </a:r>
                      <a:endParaRPr lang="es-AR" dirty="0"/>
                    </a:p>
                  </a:txBody>
                  <a:tcPr/>
                </a:tc>
                <a:tc>
                  <a:txBody>
                    <a:bodyPr/>
                    <a:lstStyle/>
                    <a:p>
                      <a:pPr algn="ctr"/>
                      <a:r>
                        <a:rPr lang="es-ES" dirty="0"/>
                        <a:t>+ 2,50</a:t>
                      </a:r>
                      <a:endParaRPr lang="es-AR" dirty="0"/>
                    </a:p>
                  </a:txBody>
                  <a:tcPr/>
                </a:tc>
                <a:extLst>
                  <a:ext uri="{0D108BD9-81ED-4DB2-BD59-A6C34878D82A}">
                    <a16:rowId xmlns:a16="http://schemas.microsoft.com/office/drawing/2014/main" val="10002"/>
                  </a:ext>
                </a:extLst>
              </a:tr>
              <a:tr h="370840">
                <a:tc>
                  <a:txBody>
                    <a:bodyPr/>
                    <a:lstStyle/>
                    <a:p>
                      <a:pPr algn="ctr"/>
                      <a:r>
                        <a:rPr lang="es-ES" dirty="0"/>
                        <a:t>2014</a:t>
                      </a:r>
                      <a:endParaRPr lang="es-AR" dirty="0"/>
                    </a:p>
                  </a:txBody>
                  <a:tcPr/>
                </a:tc>
                <a:tc>
                  <a:txBody>
                    <a:bodyPr/>
                    <a:lstStyle/>
                    <a:p>
                      <a:pPr algn="ctr"/>
                      <a:r>
                        <a:rPr lang="es-ES" dirty="0"/>
                        <a:t>+ 7,06</a:t>
                      </a:r>
                      <a:endParaRPr lang="es-AR" dirty="0"/>
                    </a:p>
                  </a:txBody>
                  <a:tcPr/>
                </a:tc>
                <a:extLst>
                  <a:ext uri="{0D108BD9-81ED-4DB2-BD59-A6C34878D82A}">
                    <a16:rowId xmlns:a16="http://schemas.microsoft.com/office/drawing/2014/main" val="10003"/>
                  </a:ext>
                </a:extLst>
              </a:tr>
              <a:tr h="370840">
                <a:tc>
                  <a:txBody>
                    <a:bodyPr/>
                    <a:lstStyle/>
                    <a:p>
                      <a:pPr algn="ctr"/>
                      <a:r>
                        <a:rPr lang="es-ES" dirty="0"/>
                        <a:t>2015</a:t>
                      </a:r>
                      <a:endParaRPr lang="es-AR" dirty="0"/>
                    </a:p>
                  </a:txBody>
                  <a:tcPr/>
                </a:tc>
                <a:tc>
                  <a:txBody>
                    <a:bodyPr/>
                    <a:lstStyle/>
                    <a:p>
                      <a:pPr algn="ctr"/>
                      <a:r>
                        <a:rPr lang="es-ES" dirty="0"/>
                        <a:t>+ 12,18</a:t>
                      </a:r>
                    </a:p>
                  </a:txBody>
                  <a:tcPr/>
                </a:tc>
                <a:extLst>
                  <a:ext uri="{0D108BD9-81ED-4DB2-BD59-A6C34878D82A}">
                    <a16:rowId xmlns:a16="http://schemas.microsoft.com/office/drawing/2014/main" val="10004"/>
                  </a:ext>
                </a:extLst>
              </a:tr>
              <a:tr h="370840">
                <a:tc>
                  <a:txBody>
                    <a:bodyPr/>
                    <a:lstStyle/>
                    <a:p>
                      <a:pPr algn="ctr"/>
                      <a:r>
                        <a:rPr lang="es-ES" dirty="0"/>
                        <a:t>2016</a:t>
                      </a:r>
                    </a:p>
                  </a:txBody>
                  <a:tcPr/>
                </a:tc>
                <a:tc>
                  <a:txBody>
                    <a:bodyPr/>
                    <a:lstStyle/>
                    <a:p>
                      <a:pPr algn="ctr"/>
                      <a:r>
                        <a:rPr lang="es-ES" dirty="0"/>
                        <a:t>+ 5,94</a:t>
                      </a:r>
                      <a:endParaRPr lang="es-AR" dirty="0"/>
                    </a:p>
                  </a:txBody>
                  <a:tcPr/>
                </a:tc>
                <a:extLst>
                  <a:ext uri="{0D108BD9-81ED-4DB2-BD59-A6C34878D82A}">
                    <a16:rowId xmlns:a16="http://schemas.microsoft.com/office/drawing/2014/main" val="10005"/>
                  </a:ext>
                </a:extLst>
              </a:tr>
              <a:tr h="370840">
                <a:tc>
                  <a:txBody>
                    <a:bodyPr/>
                    <a:lstStyle/>
                    <a:p>
                      <a:pPr algn="ctr"/>
                      <a:r>
                        <a:rPr lang="es-ES" dirty="0"/>
                        <a:t>2017</a:t>
                      </a:r>
                      <a:endParaRPr lang="es-AR" dirty="0"/>
                    </a:p>
                  </a:txBody>
                  <a:tcPr/>
                </a:tc>
                <a:tc>
                  <a:txBody>
                    <a:bodyPr/>
                    <a:lstStyle/>
                    <a:p>
                      <a:pPr algn="ctr"/>
                      <a:r>
                        <a:rPr lang="es-ES" dirty="0"/>
                        <a:t>+ 10,19</a:t>
                      </a:r>
                      <a:endParaRPr lang="es-AR" dirty="0"/>
                    </a:p>
                  </a:txBody>
                  <a:tcPr/>
                </a:tc>
                <a:extLst>
                  <a:ext uri="{0D108BD9-81ED-4DB2-BD59-A6C34878D82A}">
                    <a16:rowId xmlns:a16="http://schemas.microsoft.com/office/drawing/2014/main" val="10006"/>
                  </a:ext>
                </a:extLst>
              </a:tr>
              <a:tr h="370840">
                <a:tc>
                  <a:txBody>
                    <a:bodyPr/>
                    <a:lstStyle/>
                    <a:p>
                      <a:pPr algn="ctr"/>
                      <a:r>
                        <a:rPr lang="es-ES" dirty="0"/>
                        <a:t>2018</a:t>
                      </a:r>
                      <a:endParaRPr lang="es-AR" dirty="0"/>
                    </a:p>
                  </a:txBody>
                  <a:tcPr/>
                </a:tc>
                <a:tc>
                  <a:txBody>
                    <a:bodyPr/>
                    <a:lstStyle/>
                    <a:p>
                      <a:pPr algn="ctr"/>
                      <a:r>
                        <a:rPr lang="es-ES" b="1" dirty="0">
                          <a:solidFill>
                            <a:srgbClr val="FF0000"/>
                          </a:solidFill>
                        </a:rPr>
                        <a:t>- 12,38</a:t>
                      </a:r>
                      <a:endParaRPr lang="es-AR" b="1" dirty="0">
                        <a:solidFill>
                          <a:srgbClr val="FF0000"/>
                        </a:solidFill>
                      </a:endParaRPr>
                    </a:p>
                  </a:txBody>
                  <a:tcPr/>
                </a:tc>
                <a:extLst>
                  <a:ext uri="{0D108BD9-81ED-4DB2-BD59-A6C34878D82A}">
                    <a16:rowId xmlns:a16="http://schemas.microsoft.com/office/drawing/2014/main" val="10007"/>
                  </a:ext>
                </a:extLst>
              </a:tr>
              <a:tr h="370840">
                <a:tc>
                  <a:txBody>
                    <a:bodyPr/>
                    <a:lstStyle/>
                    <a:p>
                      <a:pPr algn="ctr"/>
                      <a:r>
                        <a:rPr lang="es-ES" dirty="0"/>
                        <a:t>2019</a:t>
                      </a:r>
                      <a:endParaRPr lang="es-AR" dirty="0"/>
                    </a:p>
                  </a:txBody>
                  <a:tcPr/>
                </a:tc>
                <a:tc>
                  <a:txBody>
                    <a:bodyPr/>
                    <a:lstStyle/>
                    <a:p>
                      <a:pPr algn="ctr"/>
                      <a:r>
                        <a:rPr lang="es-ES" b="1" dirty="0">
                          <a:solidFill>
                            <a:srgbClr val="FF0000"/>
                          </a:solidFill>
                        </a:rPr>
                        <a:t>- 37,92</a:t>
                      </a:r>
                      <a:endParaRPr lang="es-AR" b="1" dirty="0">
                        <a:solidFill>
                          <a:srgbClr val="FF0000"/>
                        </a:solidFill>
                      </a:endParaRPr>
                    </a:p>
                  </a:txBody>
                  <a:tcPr/>
                </a:tc>
                <a:extLst>
                  <a:ext uri="{0D108BD9-81ED-4DB2-BD59-A6C34878D82A}">
                    <a16:rowId xmlns:a16="http://schemas.microsoft.com/office/drawing/2014/main" val="10008"/>
                  </a:ext>
                </a:extLst>
              </a:tr>
              <a:tr h="370840">
                <a:tc>
                  <a:txBody>
                    <a:bodyPr/>
                    <a:lstStyle/>
                    <a:p>
                      <a:pPr algn="ctr"/>
                      <a:r>
                        <a:rPr lang="es-ES" dirty="0"/>
                        <a:t>2020</a:t>
                      </a:r>
                      <a:endParaRPr lang="es-AR" dirty="0"/>
                    </a:p>
                  </a:txBody>
                  <a:tcPr/>
                </a:tc>
                <a:tc>
                  <a:txBody>
                    <a:bodyPr/>
                    <a:lstStyle/>
                    <a:p>
                      <a:pPr algn="ctr"/>
                      <a:r>
                        <a:rPr lang="es-ES" dirty="0"/>
                        <a:t>+ 60,71 </a:t>
                      </a:r>
                      <a:endParaRPr lang="es-AR" dirty="0"/>
                    </a:p>
                  </a:txBody>
                  <a:tcPr/>
                </a:tc>
                <a:extLst>
                  <a:ext uri="{0D108BD9-81ED-4DB2-BD59-A6C34878D82A}">
                    <a16:rowId xmlns:a16="http://schemas.microsoft.com/office/drawing/2014/main" val="10009"/>
                  </a:ext>
                </a:extLst>
              </a:tr>
              <a:tr h="370840">
                <a:tc>
                  <a:txBody>
                    <a:bodyPr/>
                    <a:lstStyle/>
                    <a:p>
                      <a:pPr algn="ctr"/>
                      <a:r>
                        <a:rPr lang="es-ES" dirty="0"/>
                        <a:t>2021</a:t>
                      </a:r>
                      <a:endParaRPr lang="es-AR" dirty="0"/>
                    </a:p>
                  </a:txBody>
                  <a:tcPr/>
                </a:tc>
                <a:tc>
                  <a:txBody>
                    <a:bodyPr/>
                    <a:lstStyle/>
                    <a:p>
                      <a:pPr algn="ctr"/>
                      <a:r>
                        <a:rPr lang="es-ES" b="1" dirty="0">
                          <a:solidFill>
                            <a:srgbClr val="FF0000"/>
                          </a:solidFill>
                        </a:rPr>
                        <a:t>-133,63</a:t>
                      </a:r>
                      <a:endParaRPr lang="es-AR" b="1" dirty="0">
                        <a:solidFill>
                          <a:srgbClr val="FF0000"/>
                        </a:solidFill>
                      </a:endParaRPr>
                    </a:p>
                  </a:txBody>
                  <a:tcPr/>
                </a:tc>
                <a:extLst>
                  <a:ext uri="{0D108BD9-81ED-4DB2-BD59-A6C34878D82A}">
                    <a16:rowId xmlns:a16="http://schemas.microsoft.com/office/drawing/2014/main" val="10010"/>
                  </a:ext>
                </a:extLst>
              </a:tr>
            </a:tbl>
          </a:graphicData>
        </a:graphic>
      </p:graphicFrame>
      <p:sp>
        <p:nvSpPr>
          <p:cNvPr id="12" name="3 Título"/>
          <p:cNvSpPr>
            <a:spLocks noGrp="1"/>
          </p:cNvSpPr>
          <p:nvPr>
            <p:ph type="title"/>
          </p:nvPr>
        </p:nvSpPr>
        <p:spPr>
          <a:xfrm>
            <a:off x="407368" y="260648"/>
            <a:ext cx="12097344" cy="707886"/>
          </a:xfrm>
        </p:spPr>
        <p:txBody>
          <a:bodyPr>
            <a:normAutofit/>
          </a:bodyPr>
          <a:lstStyle/>
          <a:p>
            <a:r>
              <a:rPr lang="es-AR" b="1" dirty="0">
                <a:solidFill>
                  <a:srgbClr val="002060"/>
                </a:solidFill>
              </a:rPr>
              <a:t>Evolución ingresos/</a:t>
            </a:r>
            <a:r>
              <a:rPr lang="es-AR" b="1" dirty="0" err="1">
                <a:solidFill>
                  <a:srgbClr val="002060"/>
                </a:solidFill>
              </a:rPr>
              <a:t>egresoS</a:t>
            </a:r>
            <a:r>
              <a:rPr lang="es-AR" b="1" dirty="0">
                <a:solidFill>
                  <a:srgbClr val="002060"/>
                </a:solidFill>
              </a:rPr>
              <a:t> periodo 2012-2021 </a:t>
            </a:r>
            <a:endParaRPr lang="es-MX" b="1" dirty="0">
              <a:solidFill>
                <a:srgbClr val="002060"/>
              </a:solidFill>
            </a:endParaRPr>
          </a:p>
        </p:txBody>
      </p:sp>
      <p:cxnSp>
        <p:nvCxnSpPr>
          <p:cNvPr id="13" name="12 Conector recto"/>
          <p:cNvCxnSpPr/>
          <p:nvPr/>
        </p:nvCxnSpPr>
        <p:spPr>
          <a:xfrm>
            <a:off x="407368" y="908720"/>
            <a:ext cx="10513168" cy="0"/>
          </a:xfrm>
          <a:prstGeom prst="line">
            <a:avLst/>
          </a:prstGeom>
          <a:ln w="76200">
            <a:solidFill>
              <a:srgbClr val="000066"/>
            </a:solidFill>
          </a:ln>
          <a:effectLst>
            <a:innerShdw blurRad="63500" dist="50800" dir="16200000">
              <a:prstClr val="black">
                <a:alpha val="50000"/>
              </a:prstClr>
            </a:innerShdw>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2618649" y="4275686"/>
            <a:ext cx="5681133" cy="169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8436333" y="3252084"/>
            <a:ext cx="2480807" cy="646331"/>
          </a:xfrm>
          <a:prstGeom prst="rect">
            <a:avLst/>
          </a:prstGeom>
          <a:noFill/>
        </p:spPr>
        <p:txBody>
          <a:bodyPr wrap="square" rtlCol="0">
            <a:spAutoFit/>
          </a:bodyPr>
          <a:lstStyle/>
          <a:p>
            <a:pPr algn="ctr"/>
            <a:r>
              <a:rPr lang="es-ES" dirty="0"/>
              <a:t>Aplicación del ajuste por inflación en el balance</a:t>
            </a:r>
            <a:endParaRPr lang="es-AR" dirty="0"/>
          </a:p>
        </p:txBody>
      </p:sp>
      <p:sp>
        <p:nvSpPr>
          <p:cNvPr id="3" name="2 Llamada rectangular redondeada"/>
          <p:cNvSpPr/>
          <p:nvPr/>
        </p:nvSpPr>
        <p:spPr>
          <a:xfrm>
            <a:off x="8221649" y="3188473"/>
            <a:ext cx="2957885" cy="803082"/>
          </a:xfrm>
          <a:prstGeom prst="wedgeRoundRectCallout">
            <a:avLst>
              <a:gd name="adj1" fmla="val -44220"/>
              <a:gd name="adj2" fmla="val 86262"/>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CuadroTexto"/>
          <p:cNvSpPr txBox="1"/>
          <p:nvPr/>
        </p:nvSpPr>
        <p:spPr>
          <a:xfrm>
            <a:off x="8310437" y="2100471"/>
            <a:ext cx="1374251" cy="646331"/>
          </a:xfrm>
          <a:prstGeom prst="rect">
            <a:avLst/>
          </a:prstGeom>
          <a:noFill/>
          <a:ln>
            <a:solidFill>
              <a:schemeClr val="accent5">
                <a:lumMod val="75000"/>
              </a:schemeClr>
            </a:solidFill>
          </a:ln>
        </p:spPr>
        <p:txBody>
          <a:bodyPr wrap="square" rtlCol="0">
            <a:spAutoFit/>
          </a:bodyPr>
          <a:lstStyle/>
          <a:p>
            <a:r>
              <a:rPr lang="es-ES" dirty="0" err="1"/>
              <a:t>Superavit</a:t>
            </a:r>
            <a:r>
              <a:rPr lang="es-ES" dirty="0"/>
              <a:t>: +</a:t>
            </a:r>
          </a:p>
          <a:p>
            <a:r>
              <a:rPr lang="es-ES" dirty="0">
                <a:solidFill>
                  <a:srgbClr val="FF0000"/>
                </a:solidFill>
              </a:rPr>
              <a:t>Déficit: -</a:t>
            </a:r>
            <a:endParaRPr lang="es-AR" dirty="0">
              <a:solidFill>
                <a:srgbClr val="FF0000"/>
              </a:solidFill>
            </a:endParaRPr>
          </a:p>
        </p:txBody>
      </p:sp>
    </p:spTree>
    <p:extLst>
      <p:ext uri="{BB962C8B-B14F-4D97-AF65-F5344CB8AC3E}">
        <p14:creationId xmlns:p14="http://schemas.microsoft.com/office/powerpoint/2010/main" val="221831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title"/>
          </p:nvPr>
        </p:nvSpPr>
        <p:spPr>
          <a:xfrm>
            <a:off x="407367" y="260648"/>
            <a:ext cx="11588689" cy="707886"/>
          </a:xfrm>
        </p:spPr>
        <p:txBody>
          <a:bodyPr>
            <a:normAutofit/>
          </a:bodyPr>
          <a:lstStyle/>
          <a:p>
            <a:r>
              <a:rPr lang="es-AR" b="1" dirty="0">
                <a:solidFill>
                  <a:srgbClr val="002060"/>
                </a:solidFill>
              </a:rPr>
              <a:t>Aporte Adicional </a:t>
            </a:r>
            <a:endParaRPr lang="es-MX" b="1" dirty="0">
              <a:solidFill>
                <a:srgbClr val="002060"/>
              </a:solidFill>
            </a:endParaRPr>
          </a:p>
        </p:txBody>
      </p:sp>
      <p:cxnSp>
        <p:nvCxnSpPr>
          <p:cNvPr id="7" name="6 Conector recto"/>
          <p:cNvCxnSpPr/>
          <p:nvPr/>
        </p:nvCxnSpPr>
        <p:spPr>
          <a:xfrm>
            <a:off x="407368" y="908720"/>
            <a:ext cx="10513168" cy="0"/>
          </a:xfrm>
          <a:prstGeom prst="line">
            <a:avLst/>
          </a:prstGeom>
          <a:ln w="76200">
            <a:solidFill>
              <a:srgbClr val="000066"/>
            </a:solidFill>
          </a:ln>
          <a:effectLst>
            <a:innerShdw blurRad="63500" dist="50800" dir="16200000">
              <a:prstClr val="black">
                <a:alpha val="50000"/>
              </a:prstClr>
            </a:innerShdw>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grpSp>
        <p:nvGrpSpPr>
          <p:cNvPr id="2" name="1 Grupo"/>
          <p:cNvGrpSpPr/>
          <p:nvPr/>
        </p:nvGrpSpPr>
        <p:grpSpPr>
          <a:xfrm>
            <a:off x="2224367" y="2857496"/>
            <a:ext cx="7985305" cy="2900637"/>
            <a:chOff x="2224367" y="2724146"/>
            <a:chExt cx="7985305" cy="2900637"/>
          </a:xfrm>
        </p:grpSpPr>
        <p:sp>
          <p:nvSpPr>
            <p:cNvPr id="23" name="22 Flecha izquierda, derecha y arriba"/>
            <p:cNvSpPr/>
            <p:nvPr/>
          </p:nvSpPr>
          <p:spPr>
            <a:xfrm rot="5400000" flipH="1">
              <a:off x="4335219" y="2110467"/>
              <a:ext cx="2460171" cy="4022272"/>
            </a:xfrm>
            <a:prstGeom prst="leftRightUpArrow">
              <a:avLst>
                <a:gd name="adj1" fmla="val 8186"/>
                <a:gd name="adj2" fmla="val 24115"/>
                <a:gd name="adj3" fmla="val 25000"/>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8 CuadroTexto"/>
            <p:cNvSpPr txBox="1"/>
            <p:nvPr/>
          </p:nvSpPr>
          <p:spPr>
            <a:xfrm>
              <a:off x="7731108" y="3484789"/>
              <a:ext cx="2478564" cy="1200329"/>
            </a:xfrm>
            <a:prstGeom prst="rect">
              <a:avLst/>
            </a:prstGeom>
            <a:solidFill>
              <a:schemeClr val="accent3">
                <a:lumMod val="75000"/>
              </a:schemeClr>
            </a:solidFill>
          </p:spPr>
          <p:txBody>
            <a:bodyPr wrap="none" rtlCol="0">
              <a:spAutoFit/>
            </a:bodyPr>
            <a:lstStyle/>
            <a:p>
              <a:pPr algn="ctr"/>
              <a:r>
                <a:rPr lang="es-ES" sz="3600" b="1" dirty="0">
                  <a:solidFill>
                    <a:schemeClr val="bg1"/>
                  </a:solidFill>
                </a:rPr>
                <a:t>APORTE</a:t>
              </a:r>
            </a:p>
            <a:p>
              <a:pPr algn="ctr"/>
              <a:r>
                <a:rPr lang="es-ES" sz="3600" b="1" dirty="0">
                  <a:solidFill>
                    <a:schemeClr val="bg1"/>
                  </a:solidFill>
                </a:rPr>
                <a:t>ADICIONAL</a:t>
              </a:r>
              <a:endParaRPr lang="es-AR" sz="3600" b="1" dirty="0">
                <a:solidFill>
                  <a:schemeClr val="bg1"/>
                </a:solidFill>
              </a:endParaRPr>
            </a:p>
          </p:txBody>
        </p:sp>
        <p:sp>
          <p:nvSpPr>
            <p:cNvPr id="24" name="23 Rectángulo"/>
            <p:cNvSpPr/>
            <p:nvPr/>
          </p:nvSpPr>
          <p:spPr>
            <a:xfrm>
              <a:off x="3341820" y="2733675"/>
              <a:ext cx="1796143" cy="870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24 Rectángulo"/>
            <p:cNvSpPr/>
            <p:nvPr/>
          </p:nvSpPr>
          <p:spPr>
            <a:xfrm>
              <a:off x="3156763" y="4572000"/>
              <a:ext cx="1796143" cy="870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9 CuadroTexto"/>
            <p:cNvSpPr txBox="1"/>
            <p:nvPr/>
          </p:nvSpPr>
          <p:spPr>
            <a:xfrm>
              <a:off x="2224367" y="2724146"/>
              <a:ext cx="3792578" cy="830997"/>
            </a:xfrm>
            <a:prstGeom prst="rect">
              <a:avLst/>
            </a:prstGeom>
            <a:noFill/>
            <a:ln>
              <a:solidFill>
                <a:schemeClr val="tx1"/>
              </a:solidFill>
            </a:ln>
          </p:spPr>
          <p:txBody>
            <a:bodyPr wrap="none" rtlCol="0">
              <a:spAutoFit/>
            </a:bodyPr>
            <a:lstStyle/>
            <a:p>
              <a:pPr algn="ctr"/>
              <a:r>
                <a:rPr lang="es-ES" sz="2400" b="1" dirty="0">
                  <a:latin typeface="Calibri" pitchFamily="34" charset="0"/>
                  <a:cs typeface="Calibri" pitchFamily="34" charset="0"/>
                </a:rPr>
                <a:t>Gran cantidad de cargos</a:t>
              </a:r>
            </a:p>
            <a:p>
              <a:pPr algn="ctr"/>
              <a:r>
                <a:rPr lang="es-ES" sz="2400" b="1" dirty="0">
                  <a:latin typeface="Calibri" pitchFamily="34" charset="0"/>
                  <a:cs typeface="Calibri" pitchFamily="34" charset="0"/>
                </a:rPr>
                <a:t>docentes de baja dedicación</a:t>
              </a:r>
              <a:endParaRPr lang="es-AR" sz="2400" b="1" dirty="0">
                <a:latin typeface="Calibri" pitchFamily="34" charset="0"/>
                <a:cs typeface="Calibri" pitchFamily="34" charset="0"/>
              </a:endParaRPr>
            </a:p>
          </p:txBody>
        </p:sp>
        <p:sp>
          <p:nvSpPr>
            <p:cNvPr id="21" name="20 CuadroTexto"/>
            <p:cNvSpPr txBox="1"/>
            <p:nvPr/>
          </p:nvSpPr>
          <p:spPr>
            <a:xfrm>
              <a:off x="2981457" y="4793786"/>
              <a:ext cx="2343719" cy="830997"/>
            </a:xfrm>
            <a:prstGeom prst="rect">
              <a:avLst/>
            </a:prstGeom>
            <a:noFill/>
            <a:ln>
              <a:solidFill>
                <a:schemeClr val="tx1"/>
              </a:solidFill>
            </a:ln>
          </p:spPr>
          <p:txBody>
            <a:bodyPr wrap="none" rtlCol="0">
              <a:spAutoFit/>
            </a:bodyPr>
            <a:lstStyle/>
            <a:p>
              <a:pPr algn="ctr"/>
              <a:r>
                <a:rPr lang="es-ES" sz="2400" b="1" dirty="0">
                  <a:latin typeface="Calibri" pitchFamily="34" charset="0"/>
                  <a:cs typeface="Calibri" pitchFamily="34" charset="0"/>
                </a:rPr>
                <a:t>Bajo aporte total</a:t>
              </a:r>
            </a:p>
            <a:p>
              <a:pPr algn="ctr"/>
              <a:r>
                <a:rPr lang="es-ES" sz="2400" b="1" dirty="0">
                  <a:latin typeface="Calibri" pitchFamily="34" charset="0"/>
                  <a:cs typeface="Calibri" pitchFamily="34" charset="0"/>
                </a:rPr>
                <a:t>a la obra social</a:t>
              </a:r>
              <a:endParaRPr lang="es-AR" sz="2400" b="1" dirty="0">
                <a:latin typeface="Calibri" pitchFamily="34" charset="0"/>
                <a:cs typeface="Calibri" pitchFamily="34" charset="0"/>
              </a:endParaRPr>
            </a:p>
          </p:txBody>
        </p:sp>
      </p:grpSp>
      <p:sp>
        <p:nvSpPr>
          <p:cNvPr id="10" name="9 CuadroTexto"/>
          <p:cNvSpPr txBox="1"/>
          <p:nvPr/>
        </p:nvSpPr>
        <p:spPr>
          <a:xfrm>
            <a:off x="349704" y="1220560"/>
            <a:ext cx="11032671" cy="1200329"/>
          </a:xfrm>
          <a:prstGeom prst="rect">
            <a:avLst/>
          </a:prstGeom>
          <a:noFill/>
        </p:spPr>
        <p:txBody>
          <a:bodyPr wrap="square" rtlCol="0">
            <a:spAutoFit/>
          </a:bodyPr>
          <a:lstStyle/>
          <a:p>
            <a:pPr algn="just"/>
            <a:r>
              <a:rPr lang="es-ES" sz="2400" b="1" dirty="0">
                <a:solidFill>
                  <a:srgbClr val="C00000"/>
                </a:solidFill>
              </a:rPr>
              <a:t>Con el fin de compensar el bajo aporte total que la Obra Social recibe de aquellos docentes con cargos de baja dedicación, en el año 2022 se implementó desde el Consejo Directivo el Aporte Adicional</a:t>
            </a:r>
            <a:endParaRPr lang="es-AR" sz="2400" b="1" dirty="0">
              <a:solidFill>
                <a:srgbClr val="C00000"/>
              </a:solidFill>
            </a:endParaRPr>
          </a:p>
        </p:txBody>
      </p:sp>
    </p:spTree>
    <p:extLst>
      <p:ext uri="{BB962C8B-B14F-4D97-AF65-F5344CB8AC3E}">
        <p14:creationId xmlns:p14="http://schemas.microsoft.com/office/powerpoint/2010/main" val="63751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title"/>
          </p:nvPr>
        </p:nvSpPr>
        <p:spPr>
          <a:xfrm>
            <a:off x="407367" y="260648"/>
            <a:ext cx="11588689" cy="707886"/>
          </a:xfrm>
        </p:spPr>
        <p:txBody>
          <a:bodyPr>
            <a:normAutofit/>
          </a:bodyPr>
          <a:lstStyle/>
          <a:p>
            <a:r>
              <a:rPr lang="es-AR" b="1" dirty="0">
                <a:solidFill>
                  <a:srgbClr val="002060"/>
                </a:solidFill>
              </a:rPr>
              <a:t>Aporte Adicional: alcance</a:t>
            </a:r>
            <a:endParaRPr lang="es-MX" b="1" dirty="0">
              <a:solidFill>
                <a:srgbClr val="002060"/>
              </a:solidFill>
            </a:endParaRPr>
          </a:p>
        </p:txBody>
      </p:sp>
      <p:cxnSp>
        <p:nvCxnSpPr>
          <p:cNvPr id="7" name="6 Conector recto"/>
          <p:cNvCxnSpPr/>
          <p:nvPr/>
        </p:nvCxnSpPr>
        <p:spPr>
          <a:xfrm>
            <a:off x="407368" y="908720"/>
            <a:ext cx="10513168" cy="0"/>
          </a:xfrm>
          <a:prstGeom prst="line">
            <a:avLst/>
          </a:prstGeom>
          <a:ln w="76200">
            <a:solidFill>
              <a:srgbClr val="000066"/>
            </a:solidFill>
          </a:ln>
          <a:effectLst>
            <a:innerShdw blurRad="63500" dist="50800" dir="16200000">
              <a:prstClr val="black">
                <a:alpha val="50000"/>
              </a:prstClr>
            </a:innerShdw>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1392010" y="1808387"/>
            <a:ext cx="8120743" cy="3755572"/>
          </a:xfrm>
          <a:prstGeom prst="rect">
            <a:avLst/>
          </a:prstGeom>
          <a:noFill/>
          <a:ln>
            <a:noFill/>
          </a:ln>
        </p:spPr>
      </p:pic>
      <p:sp>
        <p:nvSpPr>
          <p:cNvPr id="3" name="2 CuadroTexto"/>
          <p:cNvSpPr txBox="1"/>
          <p:nvPr/>
        </p:nvSpPr>
        <p:spPr>
          <a:xfrm>
            <a:off x="587828" y="1077685"/>
            <a:ext cx="1765227" cy="523220"/>
          </a:xfrm>
          <a:prstGeom prst="rect">
            <a:avLst/>
          </a:prstGeom>
          <a:noFill/>
        </p:spPr>
        <p:txBody>
          <a:bodyPr wrap="none" rtlCol="0">
            <a:spAutoFit/>
          </a:bodyPr>
          <a:lstStyle/>
          <a:p>
            <a:r>
              <a:rPr lang="es-ES" sz="2800" b="1" dirty="0">
                <a:solidFill>
                  <a:srgbClr val="C00000"/>
                </a:solidFill>
              </a:rPr>
              <a:t>Julio 2022</a:t>
            </a:r>
            <a:endParaRPr lang="es-AR" sz="2800" b="1" dirty="0">
              <a:solidFill>
                <a:srgbClr val="C00000"/>
              </a:solidFill>
            </a:endParaRPr>
          </a:p>
        </p:txBody>
      </p:sp>
      <p:sp>
        <p:nvSpPr>
          <p:cNvPr id="8" name="7 CuadroTexto"/>
          <p:cNvSpPr txBox="1"/>
          <p:nvPr/>
        </p:nvSpPr>
        <p:spPr>
          <a:xfrm>
            <a:off x="6321878" y="1782535"/>
            <a:ext cx="3073214" cy="400110"/>
          </a:xfrm>
          <a:prstGeom prst="rect">
            <a:avLst/>
          </a:prstGeom>
          <a:noFill/>
        </p:spPr>
        <p:txBody>
          <a:bodyPr wrap="none" rtlCol="0">
            <a:spAutoFit/>
          </a:bodyPr>
          <a:lstStyle/>
          <a:p>
            <a:r>
              <a:rPr lang="es-ES" sz="2000" b="1" dirty="0">
                <a:solidFill>
                  <a:schemeClr val="tx1">
                    <a:lumMod val="95000"/>
                    <a:lumOff val="5000"/>
                  </a:schemeClr>
                </a:solidFill>
              </a:rPr>
              <a:t>Monto del aporte adicional</a:t>
            </a:r>
            <a:endParaRPr lang="es-AR" sz="2000" b="1" dirty="0">
              <a:solidFill>
                <a:schemeClr val="tx1">
                  <a:lumMod val="95000"/>
                  <a:lumOff val="5000"/>
                </a:schemeClr>
              </a:solidFill>
            </a:endParaRPr>
          </a:p>
        </p:txBody>
      </p:sp>
    </p:spTree>
    <p:extLst>
      <p:ext uri="{BB962C8B-B14F-4D97-AF65-F5344CB8AC3E}">
        <p14:creationId xmlns:p14="http://schemas.microsoft.com/office/powerpoint/2010/main" val="282398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a:spLocks noGrp="1"/>
          </p:cNvSpPr>
          <p:nvPr>
            <p:ph type="title"/>
          </p:nvPr>
        </p:nvSpPr>
        <p:spPr>
          <a:xfrm>
            <a:off x="407367" y="260648"/>
            <a:ext cx="11588689" cy="707886"/>
          </a:xfrm>
        </p:spPr>
        <p:txBody>
          <a:bodyPr>
            <a:normAutofit/>
          </a:bodyPr>
          <a:lstStyle/>
          <a:p>
            <a:r>
              <a:rPr lang="es-AR" b="1" dirty="0">
                <a:solidFill>
                  <a:srgbClr val="002060"/>
                </a:solidFill>
              </a:rPr>
              <a:t>Aporte Adicional: IMPACTO ECONÓMICO</a:t>
            </a:r>
            <a:endParaRPr lang="es-MX" b="1" dirty="0">
              <a:solidFill>
                <a:srgbClr val="002060"/>
              </a:solidFill>
            </a:endParaRPr>
          </a:p>
        </p:txBody>
      </p:sp>
      <p:cxnSp>
        <p:nvCxnSpPr>
          <p:cNvPr id="7" name="6 Conector recto"/>
          <p:cNvCxnSpPr/>
          <p:nvPr/>
        </p:nvCxnSpPr>
        <p:spPr>
          <a:xfrm>
            <a:off x="407368" y="908720"/>
            <a:ext cx="10513168" cy="0"/>
          </a:xfrm>
          <a:prstGeom prst="line">
            <a:avLst/>
          </a:prstGeom>
          <a:ln w="76200">
            <a:solidFill>
              <a:srgbClr val="000066"/>
            </a:solidFill>
          </a:ln>
          <a:effectLst>
            <a:innerShdw blurRad="63500" dist="50800" dir="16200000">
              <a:prstClr val="black">
                <a:alpha val="50000"/>
              </a:prstClr>
            </a:innerShdw>
            <a:reflection blurRad="6350" stA="50000" endA="300" endPos="90000" dir="5400000" sy="-100000" algn="bl" rotWithShape="0"/>
          </a:effectLst>
        </p:spPr>
        <p:style>
          <a:lnRef idx="1">
            <a:schemeClr val="accent1"/>
          </a:lnRef>
          <a:fillRef idx="0">
            <a:schemeClr val="accent1"/>
          </a:fillRef>
          <a:effectRef idx="0">
            <a:schemeClr val="accent1"/>
          </a:effectRef>
          <a:fontRef idx="minor">
            <a:schemeClr val="tx1"/>
          </a:fontRef>
        </p:style>
      </p:cxnSp>
      <p:graphicFrame>
        <p:nvGraphicFramePr>
          <p:cNvPr id="4" name="3 Tabla"/>
          <p:cNvGraphicFramePr>
            <a:graphicFrameLocks noGrp="1"/>
          </p:cNvGraphicFramePr>
          <p:nvPr>
            <p:extLst>
              <p:ext uri="{D42A27DB-BD31-4B8C-83A1-F6EECF244321}">
                <p14:modId xmlns:p14="http://schemas.microsoft.com/office/powerpoint/2010/main" val="110411199"/>
              </p:ext>
            </p:extLst>
          </p:nvPr>
        </p:nvGraphicFramePr>
        <p:xfrm>
          <a:off x="867231" y="1582347"/>
          <a:ext cx="4031343" cy="4892040"/>
        </p:xfrm>
        <a:graphic>
          <a:graphicData uri="http://schemas.openxmlformats.org/drawingml/2006/table">
            <a:tbl>
              <a:tblPr firstRow="1" bandRow="1">
                <a:tableStyleId>{BDBED569-4797-4DF1-A0F4-6AAB3CD982D8}</a:tableStyleId>
              </a:tblPr>
              <a:tblGrid>
                <a:gridCol w="1912257">
                  <a:extLst>
                    <a:ext uri="{9D8B030D-6E8A-4147-A177-3AD203B41FA5}">
                      <a16:colId xmlns:a16="http://schemas.microsoft.com/office/drawing/2014/main" val="20000"/>
                    </a:ext>
                  </a:extLst>
                </a:gridCol>
                <a:gridCol w="2119086">
                  <a:extLst>
                    <a:ext uri="{9D8B030D-6E8A-4147-A177-3AD203B41FA5}">
                      <a16:colId xmlns:a16="http://schemas.microsoft.com/office/drawing/2014/main" val="20001"/>
                    </a:ext>
                  </a:extLst>
                </a:gridCol>
              </a:tblGrid>
              <a:tr h="370840">
                <a:tc>
                  <a:txBody>
                    <a:bodyPr/>
                    <a:lstStyle/>
                    <a:p>
                      <a:r>
                        <a:rPr lang="es-ES" dirty="0"/>
                        <a:t>Mes</a:t>
                      </a:r>
                      <a:endParaRPr lang="es-AR" dirty="0"/>
                    </a:p>
                  </a:txBody>
                  <a:tcPr/>
                </a:tc>
                <a:tc>
                  <a:txBody>
                    <a:bodyPr/>
                    <a:lstStyle/>
                    <a:p>
                      <a:pPr algn="ctr"/>
                      <a:r>
                        <a:rPr lang="es-ES" dirty="0"/>
                        <a:t>Saldo mensual Acumulado</a:t>
                      </a:r>
                    </a:p>
                    <a:p>
                      <a:pPr algn="ctr"/>
                      <a:r>
                        <a:rPr lang="es-ES" b="0" dirty="0"/>
                        <a:t>(en millones</a:t>
                      </a:r>
                      <a:r>
                        <a:rPr lang="es-ES" b="0" baseline="0" dirty="0"/>
                        <a:t> de $)</a:t>
                      </a:r>
                      <a:endParaRPr lang="es-AR" b="0" dirty="0"/>
                    </a:p>
                  </a:txBody>
                  <a:tcPr/>
                </a:tc>
                <a:extLst>
                  <a:ext uri="{0D108BD9-81ED-4DB2-BD59-A6C34878D82A}">
                    <a16:rowId xmlns:a16="http://schemas.microsoft.com/office/drawing/2014/main" val="10000"/>
                  </a:ext>
                </a:extLst>
              </a:tr>
              <a:tr h="370840">
                <a:tc>
                  <a:txBody>
                    <a:bodyPr/>
                    <a:lstStyle/>
                    <a:p>
                      <a:r>
                        <a:rPr lang="es-ES" dirty="0"/>
                        <a:t>Enero</a:t>
                      </a:r>
                      <a:endParaRPr lang="es-AR" dirty="0"/>
                    </a:p>
                  </a:txBody>
                  <a:tcPr/>
                </a:tc>
                <a:tc>
                  <a:txBody>
                    <a:bodyPr/>
                    <a:lstStyle/>
                    <a:p>
                      <a:pPr algn="ctr"/>
                      <a:r>
                        <a:rPr lang="es-ES" dirty="0"/>
                        <a:t>-10,4</a:t>
                      </a:r>
                      <a:endParaRPr lang="es-AR" dirty="0"/>
                    </a:p>
                  </a:txBody>
                  <a:tcPr/>
                </a:tc>
                <a:extLst>
                  <a:ext uri="{0D108BD9-81ED-4DB2-BD59-A6C34878D82A}">
                    <a16:rowId xmlns:a16="http://schemas.microsoft.com/office/drawing/2014/main" val="10001"/>
                  </a:ext>
                </a:extLst>
              </a:tr>
              <a:tr h="370840">
                <a:tc>
                  <a:txBody>
                    <a:bodyPr/>
                    <a:lstStyle/>
                    <a:p>
                      <a:r>
                        <a:rPr lang="es-ES" dirty="0"/>
                        <a:t>Febrero</a:t>
                      </a:r>
                      <a:endParaRPr lang="es-AR" dirty="0"/>
                    </a:p>
                  </a:txBody>
                  <a:tcPr/>
                </a:tc>
                <a:tc>
                  <a:txBody>
                    <a:bodyPr/>
                    <a:lstStyle/>
                    <a:p>
                      <a:pPr algn="ctr"/>
                      <a:r>
                        <a:rPr lang="es-ES" dirty="0"/>
                        <a:t>-11,2</a:t>
                      </a:r>
                      <a:endParaRPr lang="es-AR" dirty="0"/>
                    </a:p>
                  </a:txBody>
                  <a:tcPr/>
                </a:tc>
                <a:extLst>
                  <a:ext uri="{0D108BD9-81ED-4DB2-BD59-A6C34878D82A}">
                    <a16:rowId xmlns:a16="http://schemas.microsoft.com/office/drawing/2014/main" val="10002"/>
                  </a:ext>
                </a:extLst>
              </a:tr>
              <a:tr h="370840">
                <a:tc>
                  <a:txBody>
                    <a:bodyPr/>
                    <a:lstStyle/>
                    <a:p>
                      <a:r>
                        <a:rPr lang="es-ES" dirty="0"/>
                        <a:t>Marzo</a:t>
                      </a:r>
                      <a:endParaRPr lang="es-AR" dirty="0"/>
                    </a:p>
                  </a:txBody>
                  <a:tcPr/>
                </a:tc>
                <a:tc>
                  <a:txBody>
                    <a:bodyPr/>
                    <a:lstStyle/>
                    <a:p>
                      <a:pPr algn="ctr"/>
                      <a:r>
                        <a:rPr lang="es-ES" dirty="0"/>
                        <a:t>-18,8</a:t>
                      </a:r>
                      <a:endParaRPr lang="es-AR" dirty="0"/>
                    </a:p>
                  </a:txBody>
                  <a:tcPr/>
                </a:tc>
                <a:extLst>
                  <a:ext uri="{0D108BD9-81ED-4DB2-BD59-A6C34878D82A}">
                    <a16:rowId xmlns:a16="http://schemas.microsoft.com/office/drawing/2014/main" val="10003"/>
                  </a:ext>
                </a:extLst>
              </a:tr>
              <a:tr h="370840">
                <a:tc>
                  <a:txBody>
                    <a:bodyPr/>
                    <a:lstStyle/>
                    <a:p>
                      <a:r>
                        <a:rPr lang="es-ES" dirty="0"/>
                        <a:t>Abril</a:t>
                      </a:r>
                      <a:endParaRPr lang="es-AR" dirty="0"/>
                    </a:p>
                  </a:txBody>
                  <a:tcPr/>
                </a:tc>
                <a:tc>
                  <a:txBody>
                    <a:bodyPr/>
                    <a:lstStyle/>
                    <a:p>
                      <a:pPr algn="ctr"/>
                      <a:r>
                        <a:rPr lang="es-ES" dirty="0"/>
                        <a:t>-19,9</a:t>
                      </a:r>
                      <a:endParaRPr lang="es-AR" dirty="0"/>
                    </a:p>
                  </a:txBody>
                  <a:tcPr/>
                </a:tc>
                <a:extLst>
                  <a:ext uri="{0D108BD9-81ED-4DB2-BD59-A6C34878D82A}">
                    <a16:rowId xmlns:a16="http://schemas.microsoft.com/office/drawing/2014/main" val="10004"/>
                  </a:ext>
                </a:extLst>
              </a:tr>
              <a:tr h="370840">
                <a:tc>
                  <a:txBody>
                    <a:bodyPr/>
                    <a:lstStyle/>
                    <a:p>
                      <a:r>
                        <a:rPr lang="es-ES" dirty="0"/>
                        <a:t>Junio</a:t>
                      </a:r>
                      <a:endParaRPr lang="es-AR" dirty="0"/>
                    </a:p>
                  </a:txBody>
                  <a:tcPr/>
                </a:tc>
                <a:tc>
                  <a:txBody>
                    <a:bodyPr/>
                    <a:lstStyle/>
                    <a:p>
                      <a:pPr algn="ctr"/>
                      <a:r>
                        <a:rPr lang="es-ES" dirty="0"/>
                        <a:t>-26,6</a:t>
                      </a:r>
                      <a:endParaRPr lang="es-AR" dirty="0"/>
                    </a:p>
                  </a:txBody>
                  <a:tcPr/>
                </a:tc>
                <a:extLst>
                  <a:ext uri="{0D108BD9-81ED-4DB2-BD59-A6C34878D82A}">
                    <a16:rowId xmlns:a16="http://schemas.microsoft.com/office/drawing/2014/main" val="10005"/>
                  </a:ext>
                </a:extLst>
              </a:tr>
              <a:tr h="370840">
                <a:tc>
                  <a:txBody>
                    <a:bodyPr/>
                    <a:lstStyle/>
                    <a:p>
                      <a:r>
                        <a:rPr lang="es-ES" dirty="0"/>
                        <a:t>Julio</a:t>
                      </a:r>
                      <a:endParaRPr lang="es-AR" dirty="0"/>
                    </a:p>
                  </a:txBody>
                  <a:tcPr/>
                </a:tc>
                <a:tc>
                  <a:txBody>
                    <a:bodyPr/>
                    <a:lstStyle/>
                    <a:p>
                      <a:pPr algn="ctr"/>
                      <a:r>
                        <a:rPr lang="es-ES" dirty="0"/>
                        <a:t>-10,0</a:t>
                      </a:r>
                      <a:endParaRPr lang="es-AR" dirty="0"/>
                    </a:p>
                  </a:txBody>
                  <a:tcPr/>
                </a:tc>
                <a:extLst>
                  <a:ext uri="{0D108BD9-81ED-4DB2-BD59-A6C34878D82A}">
                    <a16:rowId xmlns:a16="http://schemas.microsoft.com/office/drawing/2014/main" val="10006"/>
                  </a:ext>
                </a:extLst>
              </a:tr>
              <a:tr h="370840">
                <a:tc>
                  <a:txBody>
                    <a:bodyPr/>
                    <a:lstStyle/>
                    <a:p>
                      <a:r>
                        <a:rPr lang="es-ES" dirty="0"/>
                        <a:t>Agosto</a:t>
                      </a:r>
                      <a:endParaRPr lang="es-AR" dirty="0"/>
                    </a:p>
                  </a:txBody>
                  <a:tcPr/>
                </a:tc>
                <a:tc>
                  <a:txBody>
                    <a:bodyPr/>
                    <a:lstStyle/>
                    <a:p>
                      <a:pPr algn="ctr"/>
                      <a:r>
                        <a:rPr lang="es-ES" dirty="0"/>
                        <a:t>-4,4</a:t>
                      </a:r>
                      <a:endParaRPr lang="es-AR" dirty="0"/>
                    </a:p>
                  </a:txBody>
                  <a:tcPr/>
                </a:tc>
                <a:extLst>
                  <a:ext uri="{0D108BD9-81ED-4DB2-BD59-A6C34878D82A}">
                    <a16:rowId xmlns:a16="http://schemas.microsoft.com/office/drawing/2014/main" val="10007"/>
                  </a:ext>
                </a:extLst>
              </a:tr>
              <a:tr h="370840">
                <a:tc>
                  <a:txBody>
                    <a:bodyPr/>
                    <a:lstStyle/>
                    <a:p>
                      <a:r>
                        <a:rPr lang="es-ES" dirty="0"/>
                        <a:t>Septiembre</a:t>
                      </a:r>
                      <a:endParaRPr lang="es-AR" dirty="0"/>
                    </a:p>
                  </a:txBody>
                  <a:tcPr/>
                </a:tc>
                <a:tc>
                  <a:txBody>
                    <a:bodyPr/>
                    <a:lstStyle/>
                    <a:p>
                      <a:pPr algn="ctr"/>
                      <a:r>
                        <a:rPr lang="es-ES" b="1" dirty="0">
                          <a:solidFill>
                            <a:srgbClr val="000066"/>
                          </a:solidFill>
                        </a:rPr>
                        <a:t>+0,31</a:t>
                      </a:r>
                      <a:endParaRPr lang="es-AR" b="1" dirty="0">
                        <a:solidFill>
                          <a:srgbClr val="000066"/>
                        </a:solidFill>
                      </a:endParaRPr>
                    </a:p>
                  </a:txBody>
                  <a:tcPr/>
                </a:tc>
                <a:extLst>
                  <a:ext uri="{0D108BD9-81ED-4DB2-BD59-A6C34878D82A}">
                    <a16:rowId xmlns:a16="http://schemas.microsoft.com/office/drawing/2014/main" val="10008"/>
                  </a:ext>
                </a:extLst>
              </a:tr>
              <a:tr h="370840">
                <a:tc>
                  <a:txBody>
                    <a:bodyPr/>
                    <a:lstStyle/>
                    <a:p>
                      <a:r>
                        <a:rPr lang="es-ES" dirty="0"/>
                        <a:t>Octubre</a:t>
                      </a:r>
                      <a:endParaRPr lang="es-AR" dirty="0"/>
                    </a:p>
                  </a:txBody>
                  <a:tcPr/>
                </a:tc>
                <a:tc>
                  <a:txBody>
                    <a:bodyPr/>
                    <a:lstStyle/>
                    <a:p>
                      <a:pPr algn="ctr"/>
                      <a:r>
                        <a:rPr lang="es-ES" b="1" dirty="0">
                          <a:solidFill>
                            <a:srgbClr val="000066"/>
                          </a:solidFill>
                        </a:rPr>
                        <a:t>+0,12</a:t>
                      </a:r>
                      <a:endParaRPr lang="es-AR" b="1" dirty="0">
                        <a:solidFill>
                          <a:srgbClr val="000066"/>
                        </a:solidFill>
                      </a:endParaRPr>
                    </a:p>
                  </a:txBody>
                  <a:tcPr/>
                </a:tc>
                <a:extLst>
                  <a:ext uri="{0D108BD9-81ED-4DB2-BD59-A6C34878D82A}">
                    <a16:rowId xmlns:a16="http://schemas.microsoft.com/office/drawing/2014/main" val="10009"/>
                  </a:ext>
                </a:extLst>
              </a:tr>
              <a:tr h="370840">
                <a:tc>
                  <a:txBody>
                    <a:bodyPr/>
                    <a:lstStyle/>
                    <a:p>
                      <a:r>
                        <a:rPr lang="es-ES" dirty="0"/>
                        <a:t>Noviembre</a:t>
                      </a:r>
                      <a:endParaRPr lang="es-A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b="1" dirty="0">
                          <a:solidFill>
                            <a:srgbClr val="000066"/>
                          </a:solidFill>
                        </a:rPr>
                        <a:t>+0,21</a:t>
                      </a:r>
                      <a:endParaRPr lang="es-AR" b="1" dirty="0">
                        <a:solidFill>
                          <a:srgbClr val="000066"/>
                        </a:solidFill>
                      </a:endParaRPr>
                    </a:p>
                    <a:p>
                      <a:pPr algn="ctr"/>
                      <a:endParaRPr lang="es-AR" b="1" dirty="0">
                        <a:solidFill>
                          <a:srgbClr val="000066"/>
                        </a:solidFill>
                      </a:endParaRPr>
                    </a:p>
                  </a:txBody>
                  <a:tcPr/>
                </a:tc>
                <a:extLst>
                  <a:ext uri="{0D108BD9-81ED-4DB2-BD59-A6C34878D82A}">
                    <a16:rowId xmlns:a16="http://schemas.microsoft.com/office/drawing/2014/main" val="10010"/>
                  </a:ext>
                </a:extLst>
              </a:tr>
            </a:tbl>
          </a:graphicData>
        </a:graphic>
      </p:graphicFrame>
      <p:grpSp>
        <p:nvGrpSpPr>
          <p:cNvPr id="18" name="17 Grupo"/>
          <p:cNvGrpSpPr/>
          <p:nvPr/>
        </p:nvGrpSpPr>
        <p:grpSpPr>
          <a:xfrm>
            <a:off x="4923064" y="3423983"/>
            <a:ext cx="2267166" cy="805545"/>
            <a:chOff x="4180114" y="4125685"/>
            <a:chExt cx="2267166" cy="805545"/>
          </a:xfrm>
        </p:grpSpPr>
        <p:cxnSp>
          <p:nvCxnSpPr>
            <p:cNvPr id="10" name="9 Conector recto de flecha"/>
            <p:cNvCxnSpPr/>
            <p:nvPr/>
          </p:nvCxnSpPr>
          <p:spPr>
            <a:xfrm flipH="1">
              <a:off x="4180114" y="4495800"/>
              <a:ext cx="500743" cy="43543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4702635" y="4125685"/>
              <a:ext cx="1744645" cy="646331"/>
            </a:xfrm>
            <a:prstGeom prst="rect">
              <a:avLst/>
            </a:prstGeom>
            <a:solidFill>
              <a:schemeClr val="bg1"/>
            </a:solidFill>
          </p:spPr>
          <p:txBody>
            <a:bodyPr wrap="none" rtlCol="0">
              <a:spAutoFit/>
            </a:bodyPr>
            <a:lstStyle/>
            <a:p>
              <a:pPr algn="ctr"/>
              <a:r>
                <a:rPr lang="es-ES" b="1" dirty="0">
                  <a:solidFill>
                    <a:srgbClr val="FF0000"/>
                  </a:solidFill>
                </a:rPr>
                <a:t>Aplicación del</a:t>
              </a:r>
            </a:p>
            <a:p>
              <a:pPr algn="ctr"/>
              <a:r>
                <a:rPr lang="es-ES" b="1" dirty="0">
                  <a:solidFill>
                    <a:srgbClr val="FF0000"/>
                  </a:solidFill>
                </a:rPr>
                <a:t>aporte adicional</a:t>
              </a:r>
              <a:endParaRPr lang="es-AR" b="1" dirty="0">
                <a:solidFill>
                  <a:srgbClr val="FF0000"/>
                </a:solidFill>
              </a:endParaRPr>
            </a:p>
          </p:txBody>
        </p:sp>
      </p:grpSp>
      <p:sp>
        <p:nvSpPr>
          <p:cNvPr id="20" name="19 CuadroTexto"/>
          <p:cNvSpPr txBox="1"/>
          <p:nvPr/>
        </p:nvSpPr>
        <p:spPr>
          <a:xfrm>
            <a:off x="568778" y="1001485"/>
            <a:ext cx="4527201" cy="523220"/>
          </a:xfrm>
          <a:prstGeom prst="rect">
            <a:avLst/>
          </a:prstGeom>
          <a:noFill/>
        </p:spPr>
        <p:txBody>
          <a:bodyPr wrap="none" rtlCol="0">
            <a:spAutoFit/>
          </a:bodyPr>
          <a:lstStyle/>
          <a:p>
            <a:r>
              <a:rPr lang="es-ES" sz="2800" b="1" dirty="0">
                <a:solidFill>
                  <a:srgbClr val="C00000"/>
                </a:solidFill>
              </a:rPr>
              <a:t>Año 2022: saldos mensuales</a:t>
            </a:r>
            <a:endParaRPr lang="es-AR" sz="2800" b="1" dirty="0">
              <a:solidFill>
                <a:srgbClr val="C00000"/>
              </a:solidFill>
            </a:endParaRPr>
          </a:p>
        </p:txBody>
      </p:sp>
      <p:sp>
        <p:nvSpPr>
          <p:cNvPr id="21" name="20 CuadroTexto"/>
          <p:cNvSpPr txBox="1"/>
          <p:nvPr/>
        </p:nvSpPr>
        <p:spPr>
          <a:xfrm>
            <a:off x="6960053" y="1153885"/>
            <a:ext cx="4927147" cy="2246769"/>
          </a:xfrm>
          <a:prstGeom prst="rect">
            <a:avLst/>
          </a:prstGeom>
          <a:solidFill>
            <a:schemeClr val="accent3">
              <a:lumMod val="50000"/>
            </a:schemeClr>
          </a:solidFill>
        </p:spPr>
        <p:txBody>
          <a:bodyPr wrap="square" rtlCol="0">
            <a:spAutoFit/>
          </a:bodyPr>
          <a:lstStyle/>
          <a:p>
            <a:pPr algn="just"/>
            <a:r>
              <a:rPr lang="es-ES" sz="2800" b="1" dirty="0">
                <a:solidFill>
                  <a:schemeClr val="bg1"/>
                </a:solidFill>
              </a:rPr>
              <a:t>A partir de la aplicación del aporte adicional para los cargos docentes de menor dedicación se logró revertir la tendencia económica negativa   </a:t>
            </a:r>
            <a:endParaRPr lang="es-AR" sz="2800" b="1" dirty="0">
              <a:solidFill>
                <a:schemeClr val="bg1"/>
              </a:solidFill>
            </a:endParaRPr>
          </a:p>
        </p:txBody>
      </p:sp>
    </p:spTree>
    <p:extLst>
      <p:ext uri="{BB962C8B-B14F-4D97-AF65-F5344CB8AC3E}">
        <p14:creationId xmlns:p14="http://schemas.microsoft.com/office/powerpoint/2010/main" val="402921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7C29BE20-2E20-415C-B713-F06395F8336D}"/>
              </a:ext>
            </a:extLst>
          </p:cNvPr>
          <p:cNvSpPr>
            <a:spLocks noGrp="1"/>
          </p:cNvSpPr>
          <p:nvPr>
            <p:ph type="body" sz="quarter" idx="13"/>
          </p:nvPr>
        </p:nvSpPr>
        <p:spPr>
          <a:xfrm rot="10800000">
            <a:off x="10104322" y="3587303"/>
            <a:ext cx="2087678" cy="3270696"/>
          </a:xfrm>
        </p:spPr>
        <p:txBody>
          <a:bodyPr/>
          <a:lstStyle/>
          <a:p>
            <a:endParaRPr lang="en-US"/>
          </a:p>
        </p:txBody>
      </p:sp>
      <p:sp>
        <p:nvSpPr>
          <p:cNvPr id="10" name="Text Placeholder 2">
            <a:extLst>
              <a:ext uri="{FF2B5EF4-FFF2-40B4-BE49-F238E27FC236}">
                <a16:creationId xmlns:a16="http://schemas.microsoft.com/office/drawing/2014/main" id="{D29002F2-6251-493F-AABD-2AD62BDA8554}"/>
              </a:ext>
            </a:extLst>
          </p:cNvPr>
          <p:cNvSpPr>
            <a:spLocks noGrp="1"/>
          </p:cNvSpPr>
          <p:nvPr>
            <p:ph type="body" sz="quarter" idx="22"/>
          </p:nvPr>
        </p:nvSpPr>
        <p:spPr>
          <a:xfrm>
            <a:off x="285750" y="0"/>
            <a:ext cx="11620500" cy="6591300"/>
          </a:xfrm>
          <a:solidFill>
            <a:schemeClr val="accent3"/>
          </a:solidFill>
        </p:spPr>
        <p:txBody>
          <a:bodyPr/>
          <a:lstStyle/>
          <a:p>
            <a:endParaRPr lang="en-US" dirty="0">
              <a:ln>
                <a:solidFill>
                  <a:sysClr val="windowText" lastClr="000000"/>
                </a:solidFill>
              </a:ln>
              <a:solidFill>
                <a:srgbClr val="0070C0">
                  <a:alpha val="0"/>
                </a:srgbClr>
              </a:solidFill>
            </a:endParaRPr>
          </a:p>
        </p:txBody>
      </p:sp>
      <p:sp>
        <p:nvSpPr>
          <p:cNvPr id="8" name="Título 11">
            <a:extLst>
              <a:ext uri="{FF2B5EF4-FFF2-40B4-BE49-F238E27FC236}">
                <a16:creationId xmlns:a16="http://schemas.microsoft.com/office/drawing/2014/main" id="{1DB17BEA-C8EB-495C-8BFA-F64D67FB5C06}"/>
              </a:ext>
            </a:extLst>
          </p:cNvPr>
          <p:cNvSpPr>
            <a:spLocks noGrp="1"/>
          </p:cNvSpPr>
          <p:nvPr>
            <p:ph type="title"/>
          </p:nvPr>
        </p:nvSpPr>
        <p:spPr>
          <a:xfrm>
            <a:off x="819150" y="44624"/>
            <a:ext cx="9963150" cy="1499616"/>
          </a:xfrm>
        </p:spPr>
        <p:txBody>
          <a:bodyPr rtlCol="0" anchor="ctr">
            <a:normAutofit/>
          </a:bodyPr>
          <a:lstStyle/>
          <a:p>
            <a:pPr rtl="0"/>
            <a:r>
              <a:rPr lang="es-ES" sz="5400" dirty="0"/>
              <a:t>Acciones a seguir</a:t>
            </a:r>
          </a:p>
        </p:txBody>
      </p:sp>
      <p:sp>
        <p:nvSpPr>
          <p:cNvPr id="17" name="Text Placeholder 4">
            <a:extLst>
              <a:ext uri="{FF2B5EF4-FFF2-40B4-BE49-F238E27FC236}">
                <a16:creationId xmlns:a16="http://schemas.microsoft.com/office/drawing/2014/main" id="{18299980-A4F4-4747-832C-13A7497396E7}"/>
              </a:ext>
            </a:extLst>
          </p:cNvPr>
          <p:cNvSpPr>
            <a:spLocks noGrp="1"/>
          </p:cNvSpPr>
          <p:nvPr>
            <p:ph type="body" sz="quarter" idx="23"/>
          </p:nvPr>
        </p:nvSpPr>
        <p:spPr>
          <a:xfrm>
            <a:off x="0" y="44624"/>
            <a:ext cx="533400" cy="1499616"/>
          </a:xfrm>
        </p:spPr>
        <p:txBody>
          <a:bodyPr/>
          <a:lstStyle/>
          <a:p>
            <a:endParaRPr lang="en-US"/>
          </a:p>
        </p:txBody>
      </p:sp>
      <p:sp>
        <p:nvSpPr>
          <p:cNvPr id="5" name="Marcador de texto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dirty="0"/>
          </a:p>
        </p:txBody>
      </p:sp>
      <p:sp>
        <p:nvSpPr>
          <p:cNvPr id="3" name="Marcador de número de diapositiva 2" hidden="1">
            <a:extLst>
              <a:ext uri="{FF2B5EF4-FFF2-40B4-BE49-F238E27FC236}">
                <a16:creationId xmlns:a16="http://schemas.microsoft.com/office/drawing/2014/main" id="{101D4ADB-79CE-478E-8FBE-53E59DEC969A}"/>
              </a:ext>
            </a:extLst>
          </p:cNvPr>
          <p:cNvSpPr>
            <a:spLocks noGrp="1"/>
          </p:cNvSpPr>
          <p:nvPr>
            <p:ph type="sldNum" sz="quarter" idx="4294967295"/>
          </p:nvPr>
        </p:nvSpPr>
        <p:spPr>
          <a:xfrm>
            <a:off x="628788" y="6339840"/>
            <a:ext cx="302281" cy="365760"/>
          </a:xfrm>
          <a:prstGeom prst="rect">
            <a:avLst/>
          </a:prstGeom>
        </p:spPr>
        <p:txBody>
          <a:bodyPr rtlCol="0"/>
          <a:lstStyle/>
          <a:p>
            <a:pPr rtl="0">
              <a:spcAft>
                <a:spcPts val="600"/>
              </a:spcAft>
            </a:pPr>
            <a:fld id="{4FAB73BC-B049-4115-A692-8D63A059BFB8}" type="slidenum">
              <a:rPr lang="es-ES" smtClean="0"/>
              <a:pPr rtl="0">
                <a:spcAft>
                  <a:spcPts val="600"/>
                </a:spcAft>
              </a:pPr>
              <a:t>16</a:t>
            </a:fld>
            <a:endParaRPr lang="es-ES"/>
          </a:p>
        </p:txBody>
      </p:sp>
      <p:sp>
        <p:nvSpPr>
          <p:cNvPr id="6" name="Rectángulo 5">
            <a:extLst>
              <a:ext uri="{FF2B5EF4-FFF2-40B4-BE49-F238E27FC236}">
                <a16:creationId xmlns:a16="http://schemas.microsoft.com/office/drawing/2014/main" id="{9956A045-1E3E-4B05-B87D-CF9DAF6750D8}"/>
              </a:ext>
            </a:extLst>
          </p:cNvPr>
          <p:cNvSpPr/>
          <p:nvPr/>
        </p:nvSpPr>
        <p:spPr>
          <a:xfrm>
            <a:off x="8195876" y="5301208"/>
            <a:ext cx="3714006" cy="12619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descr="Logotipo&#10;&#10;Descripción generada automáticamente con confianza baja">
            <a:extLst>
              <a:ext uri="{FF2B5EF4-FFF2-40B4-BE49-F238E27FC236}">
                <a16:creationId xmlns:a16="http://schemas.microsoft.com/office/drawing/2014/main" id="{25036CF6-7729-4E90-A8C5-B88D5DFA8AD0}"/>
              </a:ext>
            </a:extLst>
          </p:cNvPr>
          <p:cNvPicPr>
            <a:picLocks noChangeAspect="1"/>
          </p:cNvPicPr>
          <p:nvPr/>
        </p:nvPicPr>
        <p:blipFill>
          <a:blip r:embed="rId3"/>
          <a:stretch>
            <a:fillRect/>
          </a:stretch>
        </p:blipFill>
        <p:spPr>
          <a:xfrm>
            <a:off x="8383038" y="5253483"/>
            <a:ext cx="3339682" cy="1396825"/>
          </a:xfrm>
          <a:prstGeom prst="rect">
            <a:avLst/>
          </a:prstGeom>
        </p:spPr>
      </p:pic>
      <p:sp>
        <p:nvSpPr>
          <p:cNvPr id="11" name="10 CuadroTexto"/>
          <p:cNvSpPr txBox="1"/>
          <p:nvPr/>
        </p:nvSpPr>
        <p:spPr>
          <a:xfrm>
            <a:off x="5329405" y="1647366"/>
            <a:ext cx="1999265" cy="584775"/>
          </a:xfrm>
          <a:prstGeom prst="rect">
            <a:avLst/>
          </a:prstGeom>
          <a:noFill/>
        </p:spPr>
        <p:txBody>
          <a:bodyPr wrap="none" rtlCol="0">
            <a:spAutoFit/>
          </a:bodyPr>
          <a:lstStyle/>
          <a:p>
            <a:r>
              <a:rPr lang="es-AR" sz="3200" b="1" dirty="0">
                <a:solidFill>
                  <a:schemeClr val="bg1"/>
                </a:solidFill>
                <a:latin typeface="Tahoma" pitchFamily="34" charset="0"/>
                <a:ea typeface="Tahoma" pitchFamily="34" charset="0"/>
                <a:cs typeface="Tahoma" pitchFamily="34" charset="0"/>
              </a:rPr>
              <a:t>- Auditar</a:t>
            </a:r>
          </a:p>
        </p:txBody>
      </p:sp>
      <p:sp>
        <p:nvSpPr>
          <p:cNvPr id="12" name="11 CuadroTexto"/>
          <p:cNvSpPr txBox="1"/>
          <p:nvPr/>
        </p:nvSpPr>
        <p:spPr>
          <a:xfrm>
            <a:off x="1134222" y="1628800"/>
            <a:ext cx="3050835" cy="584775"/>
          </a:xfrm>
          <a:prstGeom prst="rect">
            <a:avLst/>
          </a:prstGeom>
          <a:noFill/>
        </p:spPr>
        <p:txBody>
          <a:bodyPr wrap="none" rtlCol="0">
            <a:spAutoFit/>
          </a:bodyPr>
          <a:lstStyle/>
          <a:p>
            <a:r>
              <a:rPr lang="es-AR" sz="3200" b="1" dirty="0">
                <a:solidFill>
                  <a:schemeClr val="bg1"/>
                </a:solidFill>
                <a:latin typeface="Tahoma" pitchFamily="34" charset="0"/>
                <a:ea typeface="Tahoma" pitchFamily="34" charset="0"/>
                <a:cs typeface="Tahoma" pitchFamily="34" charset="0"/>
              </a:rPr>
              <a:t>- Concientizar</a:t>
            </a:r>
            <a:endParaRPr lang="es-MX" sz="3200" dirty="0">
              <a:solidFill>
                <a:schemeClr val="bg1"/>
              </a:solidFill>
              <a:latin typeface="Tahoma" pitchFamily="34" charset="0"/>
              <a:ea typeface="Tahoma" pitchFamily="34" charset="0"/>
              <a:cs typeface="Tahoma" pitchFamily="34" charset="0"/>
            </a:endParaRPr>
          </a:p>
        </p:txBody>
      </p:sp>
      <p:sp>
        <p:nvSpPr>
          <p:cNvPr id="15" name="14 CuadroTexto"/>
          <p:cNvSpPr txBox="1"/>
          <p:nvPr/>
        </p:nvSpPr>
        <p:spPr>
          <a:xfrm>
            <a:off x="856794" y="4143736"/>
            <a:ext cx="10223502" cy="1077218"/>
          </a:xfrm>
          <a:prstGeom prst="rect">
            <a:avLst/>
          </a:prstGeom>
          <a:noFill/>
          <a:ln>
            <a:solidFill>
              <a:schemeClr val="bg1"/>
            </a:solidFill>
          </a:ln>
        </p:spPr>
        <p:txBody>
          <a:bodyPr wrap="square" rtlCol="0">
            <a:spAutoFit/>
          </a:bodyPr>
          <a:lstStyle/>
          <a:p>
            <a:pPr algn="ctr"/>
            <a:r>
              <a:rPr lang="es-AR" sz="3200" b="1" dirty="0">
                <a:solidFill>
                  <a:schemeClr val="bg1"/>
                </a:solidFill>
                <a:latin typeface="Tahoma" pitchFamily="34" charset="0"/>
                <a:ea typeface="Tahoma" pitchFamily="34" charset="0"/>
                <a:cs typeface="Tahoma" pitchFamily="34" charset="0"/>
              </a:rPr>
              <a:t>ASEGURAR LA CALIDAD DE LAS PRESTACIONES Y LA SUSTENTABILIDAD DE LA OBRA SOCIAL</a:t>
            </a:r>
            <a:endParaRPr lang="es-MX" sz="3200" dirty="0">
              <a:solidFill>
                <a:schemeClr val="bg1"/>
              </a:solidFill>
              <a:latin typeface="Tahoma" pitchFamily="34" charset="0"/>
              <a:ea typeface="Tahoma" pitchFamily="34" charset="0"/>
              <a:cs typeface="Tahoma" pitchFamily="34" charset="0"/>
            </a:endParaRPr>
          </a:p>
        </p:txBody>
      </p:sp>
      <p:cxnSp>
        <p:nvCxnSpPr>
          <p:cNvPr id="7" name="6 Conector recto"/>
          <p:cNvCxnSpPr/>
          <p:nvPr/>
        </p:nvCxnSpPr>
        <p:spPr>
          <a:xfrm flipV="1">
            <a:off x="1447810" y="1219200"/>
            <a:ext cx="8893629" cy="1088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ítulo 11">
            <a:extLst>
              <a:ext uri="{FF2B5EF4-FFF2-40B4-BE49-F238E27FC236}">
                <a16:creationId xmlns:a16="http://schemas.microsoft.com/office/drawing/2014/main" id="{1DB17BEA-C8EB-495C-8BFA-F64D67FB5C06}"/>
              </a:ext>
            </a:extLst>
          </p:cNvPr>
          <p:cNvSpPr txBox="1">
            <a:spLocks/>
          </p:cNvSpPr>
          <p:nvPr/>
        </p:nvSpPr>
        <p:spPr>
          <a:xfrm>
            <a:off x="781050" y="2702099"/>
            <a:ext cx="9963150" cy="149961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cap="all" spc="100" baseline="0">
                <a:solidFill>
                  <a:schemeClr val="bg1"/>
                </a:solidFill>
                <a:latin typeface="+mj-lt"/>
                <a:ea typeface="+mj-ea"/>
                <a:cs typeface="+mj-cs"/>
              </a:defRPr>
            </a:lvl1pPr>
          </a:lstStyle>
          <a:p>
            <a:r>
              <a:rPr lang="es-ES" sz="7200" dirty="0"/>
              <a:t>Objetivo final</a:t>
            </a:r>
          </a:p>
        </p:txBody>
      </p:sp>
      <p:cxnSp>
        <p:nvCxnSpPr>
          <p:cNvPr id="18" name="17 Conector recto"/>
          <p:cNvCxnSpPr/>
          <p:nvPr/>
        </p:nvCxnSpPr>
        <p:spPr>
          <a:xfrm flipV="1">
            <a:off x="1143010" y="3876675"/>
            <a:ext cx="8893629" cy="1088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5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8209" y="163866"/>
            <a:ext cx="4703582"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sz="4000" b="1" dirty="0">
                <a:solidFill>
                  <a:schemeClr val="accent3">
                    <a:lumMod val="75000"/>
                  </a:schemeClr>
                </a:solidFill>
              </a:rPr>
              <a:t>PRESTACIONES</a:t>
            </a:r>
          </a:p>
        </p:txBody>
      </p:sp>
      <p:cxnSp>
        <p:nvCxnSpPr>
          <p:cNvPr id="12" name="Conector recto 11">
            <a:extLst>
              <a:ext uri="{FF2B5EF4-FFF2-40B4-BE49-F238E27FC236}">
                <a16:creationId xmlns:a16="http://schemas.microsoft.com/office/drawing/2014/main" id="{8020398F-F418-0994-72D0-2849FC66B3A5}"/>
              </a:ext>
            </a:extLst>
          </p:cNvPr>
          <p:cNvCxnSpPr>
            <a:cxnSpLocks/>
          </p:cNvCxnSpPr>
          <p:nvPr/>
        </p:nvCxnSpPr>
        <p:spPr>
          <a:xfrm flipV="1">
            <a:off x="402189" y="852302"/>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59033" y="1033681"/>
            <a:ext cx="11338560" cy="800219"/>
          </a:xfrm>
          <a:prstGeom prst="rect">
            <a:avLst/>
          </a:prstGeom>
          <a:noFill/>
        </p:spPr>
        <p:txBody>
          <a:bodyPr wrap="square" rtlCol="0">
            <a:spAutoFit/>
          </a:bodyPr>
          <a:lstStyle/>
          <a:p>
            <a:pPr algn="just"/>
            <a:r>
              <a:rPr lang="es-ES" sz="2300" b="1" dirty="0">
                <a:solidFill>
                  <a:srgbClr val="0070C0"/>
                </a:solidFill>
                <a:effectLst>
                  <a:outerShdw blurRad="38100" dist="38100" dir="2700000" algn="tl">
                    <a:srgbClr val="000000">
                      <a:alpha val="43137"/>
                    </a:srgbClr>
                  </a:outerShdw>
                </a:effectLst>
              </a:rPr>
              <a:t>- En promedio, la cantidad de afiliados (titulares + familiares) a OSPUNCPBA del año 2021 fue de 7,336 afiliados. El 85,4% registraron algún tipo de consumo durante el 2021. </a:t>
            </a:r>
            <a:endParaRPr lang="es-AR" sz="2300" b="1" dirty="0">
              <a:solidFill>
                <a:srgbClr val="0070C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939" y="2178653"/>
            <a:ext cx="8497755" cy="364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New shape"/>
          <p:cNvSpPr/>
          <p:nvPr/>
        </p:nvSpPr>
        <p:spPr>
          <a:xfrm>
            <a:off x="2981090" y="6010884"/>
            <a:ext cx="4509057" cy="48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pPr algn="ctr"/>
            <a:r>
              <a:rPr sz="2000" b="1" dirty="0">
                <a:solidFill>
                  <a:srgbClr val="002060"/>
                </a:solidFill>
              </a:rPr>
              <a:t>DISTRIBUCIÓN </a:t>
            </a:r>
            <a:r>
              <a:rPr lang="es-ES" sz="2000" b="1" dirty="0">
                <a:solidFill>
                  <a:srgbClr val="002060"/>
                </a:solidFill>
              </a:rPr>
              <a:t>PRESTACIONES</a:t>
            </a:r>
            <a:endParaRPr sz="2000" b="1" dirty="0">
              <a:solidFill>
                <a:srgbClr val="002060"/>
              </a:solidFill>
            </a:endParaRPr>
          </a:p>
        </p:txBody>
      </p:sp>
    </p:spTree>
    <p:extLst>
      <p:ext uri="{BB962C8B-B14F-4D97-AF65-F5344CB8AC3E}">
        <p14:creationId xmlns:p14="http://schemas.microsoft.com/office/powerpoint/2010/main" val="16941265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8209" y="163866"/>
            <a:ext cx="4703582"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lang="es-ES" sz="4000" b="1" dirty="0">
                <a:solidFill>
                  <a:schemeClr val="accent3">
                    <a:lumMod val="75000"/>
                  </a:schemeClr>
                </a:solidFill>
              </a:rPr>
              <a:t>CONSULTAS</a:t>
            </a:r>
            <a:endParaRPr sz="4000" b="1" dirty="0">
              <a:solidFill>
                <a:schemeClr val="accent3">
                  <a:lumMod val="75000"/>
                </a:schemeClr>
              </a:solidFill>
            </a:endParaRPr>
          </a:p>
        </p:txBody>
      </p:sp>
      <p:cxnSp>
        <p:nvCxnSpPr>
          <p:cNvPr id="12" name="Conector recto 11">
            <a:extLst>
              <a:ext uri="{FF2B5EF4-FFF2-40B4-BE49-F238E27FC236}">
                <a16:creationId xmlns:a16="http://schemas.microsoft.com/office/drawing/2014/main" id="{8020398F-F418-0994-72D0-2849FC66B3A5}"/>
              </a:ext>
            </a:extLst>
          </p:cNvPr>
          <p:cNvCxnSpPr>
            <a:cxnSpLocks/>
          </p:cNvCxnSpPr>
          <p:nvPr/>
        </p:nvCxnSpPr>
        <p:spPr>
          <a:xfrm flipV="1">
            <a:off x="402189" y="852302"/>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59033" y="1033681"/>
            <a:ext cx="11338560" cy="446276"/>
          </a:xfrm>
          <a:prstGeom prst="rect">
            <a:avLst/>
          </a:prstGeom>
          <a:noFill/>
        </p:spPr>
        <p:txBody>
          <a:bodyPr wrap="square" rtlCol="0">
            <a:spAutoFit/>
          </a:bodyPr>
          <a:lstStyle/>
          <a:p>
            <a:pPr algn="just"/>
            <a:r>
              <a:rPr lang="es-ES" sz="2300" b="1" dirty="0">
                <a:solidFill>
                  <a:srgbClr val="0070C0"/>
                </a:solidFill>
                <a:effectLst>
                  <a:outerShdw blurRad="38100" dist="38100" dir="2700000" algn="tl">
                    <a:srgbClr val="000000">
                      <a:alpha val="43137"/>
                    </a:srgbClr>
                  </a:outerShdw>
                </a:effectLst>
              </a:rPr>
              <a:t>- En el año 2021 se realizaron 44,638 consultas totales, de acuerdo al siguiente detalle: </a:t>
            </a:r>
            <a:endParaRPr lang="es-AR" sz="2300" b="1" dirty="0">
              <a:solidFill>
                <a:srgbClr val="0070C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71" y="1836751"/>
            <a:ext cx="6497628" cy="22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New shape"/>
          <p:cNvSpPr/>
          <p:nvPr/>
        </p:nvSpPr>
        <p:spPr>
          <a:xfrm>
            <a:off x="1772491" y="3991254"/>
            <a:ext cx="4509057" cy="48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pPr algn="ctr"/>
            <a:r>
              <a:rPr lang="es-ES" sz="2000" b="1" dirty="0">
                <a:solidFill>
                  <a:srgbClr val="002060"/>
                </a:solidFill>
              </a:rPr>
              <a:t>Cantidad de consultas mensuales</a:t>
            </a:r>
            <a:endParaRPr sz="2000" b="1" dirty="0">
              <a:solidFill>
                <a:srgbClr val="002060"/>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020"/>
          <a:stretch/>
        </p:blipFill>
        <p:spPr bwMode="auto">
          <a:xfrm>
            <a:off x="7412826" y="3641698"/>
            <a:ext cx="4217224" cy="210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ew shape"/>
          <p:cNvSpPr/>
          <p:nvPr/>
        </p:nvSpPr>
        <p:spPr>
          <a:xfrm>
            <a:off x="7490804" y="5837282"/>
            <a:ext cx="4509057" cy="48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pPr algn="ctr"/>
            <a:r>
              <a:rPr lang="es-ES" sz="2000" b="1" dirty="0">
                <a:solidFill>
                  <a:srgbClr val="002060"/>
                </a:solidFill>
              </a:rPr>
              <a:t>Distribución de consultas</a:t>
            </a:r>
            <a:endParaRPr sz="2000" b="1" dirty="0">
              <a:solidFill>
                <a:srgbClr val="002060"/>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996" y="5168347"/>
            <a:ext cx="3533652" cy="10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New shape"/>
          <p:cNvSpPr/>
          <p:nvPr/>
        </p:nvSpPr>
        <p:spPr>
          <a:xfrm>
            <a:off x="200783" y="5997633"/>
            <a:ext cx="4509057" cy="48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pPr algn="ctr"/>
            <a:r>
              <a:rPr lang="es-ES" sz="2000" b="1" dirty="0">
                <a:solidFill>
                  <a:srgbClr val="002060"/>
                </a:solidFill>
              </a:rPr>
              <a:t>Tasa de uso</a:t>
            </a:r>
            <a:endParaRPr sz="2000" b="1" dirty="0">
              <a:solidFill>
                <a:srgbClr val="002060"/>
              </a:solidFill>
            </a:endParaRPr>
          </a:p>
        </p:txBody>
      </p:sp>
      <p:sp>
        <p:nvSpPr>
          <p:cNvPr id="15" name="14 CuadroTexto"/>
          <p:cNvSpPr txBox="1"/>
          <p:nvPr/>
        </p:nvSpPr>
        <p:spPr>
          <a:xfrm>
            <a:off x="4334792" y="5201489"/>
            <a:ext cx="2892943" cy="1077218"/>
          </a:xfrm>
          <a:prstGeom prst="rect">
            <a:avLst/>
          </a:prstGeom>
          <a:noFill/>
          <a:ln>
            <a:solidFill>
              <a:srgbClr val="0070C0"/>
            </a:solidFill>
          </a:ln>
        </p:spPr>
        <p:txBody>
          <a:bodyPr wrap="square" rtlCol="0">
            <a:spAutoFit/>
          </a:bodyPr>
          <a:lstStyle/>
          <a:p>
            <a:pPr algn="just"/>
            <a:r>
              <a:rPr lang="es-ES" sz="1600" b="1" dirty="0">
                <a:solidFill>
                  <a:srgbClr val="0070C0"/>
                </a:solidFill>
                <a:effectLst>
                  <a:outerShdw blurRad="38100" dist="38100" dir="2700000" algn="tl">
                    <a:srgbClr val="000000">
                      <a:alpha val="43137"/>
                    </a:srgbClr>
                  </a:outerShdw>
                </a:effectLst>
              </a:rPr>
              <a:t>La tasa de uso fue de 6,08 consultas/afiliado, algo menor a la registrada en el año 2019 (6,13 consultas/afiliado).</a:t>
            </a:r>
            <a:endParaRPr lang="es-AR" sz="16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90072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a:extLst>
              <a:ext uri="{FF2B5EF4-FFF2-40B4-BE49-F238E27FC236}">
                <a16:creationId xmlns:a16="http://schemas.microsoft.com/office/drawing/2014/main" id="{34E90FF3-EB5F-417C-15D8-19A75B6C85E0}"/>
              </a:ext>
            </a:extLst>
          </p:cNvPr>
          <p:cNvSpPr/>
          <p:nvPr/>
        </p:nvSpPr>
        <p:spPr>
          <a:xfrm>
            <a:off x="188208" y="163866"/>
            <a:ext cx="9035379"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lang="es-ES" sz="4000" b="1" dirty="0">
                <a:solidFill>
                  <a:srgbClr val="002060"/>
                </a:solidFill>
              </a:rPr>
              <a:t>CANTIDAD DE </a:t>
            </a:r>
            <a:r>
              <a:rPr sz="4000" b="1" dirty="0">
                <a:solidFill>
                  <a:srgbClr val="002060"/>
                </a:solidFill>
              </a:rPr>
              <a:t>PRESTACIONES</a:t>
            </a:r>
          </a:p>
        </p:txBody>
      </p:sp>
      <p:cxnSp>
        <p:nvCxnSpPr>
          <p:cNvPr id="5" name="Conector recto 4">
            <a:extLst>
              <a:ext uri="{FF2B5EF4-FFF2-40B4-BE49-F238E27FC236}">
                <a16:creationId xmlns:a16="http://schemas.microsoft.com/office/drawing/2014/main" id="{7D74314D-7AC0-9D22-56E2-281874E482E1}"/>
              </a:ext>
            </a:extLst>
          </p:cNvPr>
          <p:cNvCxnSpPr>
            <a:cxnSpLocks/>
          </p:cNvCxnSpPr>
          <p:nvPr/>
        </p:nvCxnSpPr>
        <p:spPr>
          <a:xfrm flipV="1">
            <a:off x="402189" y="852302"/>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2003074"/>
            <a:ext cx="9547211" cy="390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59033" y="1033681"/>
            <a:ext cx="11338560" cy="430887"/>
          </a:xfrm>
          <a:prstGeom prst="rect">
            <a:avLst/>
          </a:prstGeom>
          <a:noFill/>
        </p:spPr>
        <p:txBody>
          <a:bodyPr wrap="square" rtlCol="0">
            <a:spAutoFit/>
          </a:bodyPr>
          <a:lstStyle/>
          <a:p>
            <a:pPr algn="just"/>
            <a:r>
              <a:rPr lang="es-ES" sz="2200" b="1" dirty="0">
                <a:solidFill>
                  <a:srgbClr val="0070C0"/>
                </a:solidFill>
                <a:effectLst>
                  <a:outerShdw blurRad="38100" dist="38100" dir="2700000" algn="tl">
                    <a:srgbClr val="000000">
                      <a:alpha val="43137"/>
                    </a:srgbClr>
                  </a:outerShdw>
                </a:effectLst>
              </a:rPr>
              <a:t>- Distribución mensual de las prestaciones (ordenadas de mayor a menor de acuerdo al mes). </a:t>
            </a:r>
            <a:endParaRPr lang="es-AR" sz="2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70839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ew shape">
            <a:extLst>
              <a:ext uri="{FF2B5EF4-FFF2-40B4-BE49-F238E27FC236}">
                <a16:creationId xmlns:a16="http://schemas.microsoft.com/office/drawing/2014/main" id="{EF026089-0083-8B74-351A-E728715AA73E}"/>
              </a:ext>
            </a:extLst>
          </p:cNvPr>
          <p:cNvSpPr/>
          <p:nvPr/>
        </p:nvSpPr>
        <p:spPr>
          <a:xfrm>
            <a:off x="188208" y="163866"/>
            <a:ext cx="9035379"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lang="es-ES" sz="4000" b="1" dirty="0">
                <a:solidFill>
                  <a:srgbClr val="002060"/>
                </a:solidFill>
              </a:rPr>
              <a:t>DISTRIBUCIÓN DE </a:t>
            </a:r>
            <a:r>
              <a:rPr sz="4000" b="1" dirty="0">
                <a:solidFill>
                  <a:srgbClr val="002060"/>
                </a:solidFill>
              </a:rPr>
              <a:t>PRESTACIONES</a:t>
            </a:r>
          </a:p>
        </p:txBody>
      </p:sp>
      <p:cxnSp>
        <p:nvCxnSpPr>
          <p:cNvPr id="5" name="Conector recto 4">
            <a:extLst>
              <a:ext uri="{FF2B5EF4-FFF2-40B4-BE49-F238E27FC236}">
                <a16:creationId xmlns:a16="http://schemas.microsoft.com/office/drawing/2014/main" id="{2E972C31-8253-12EA-2E1B-E2506A93AC87}"/>
              </a:ext>
            </a:extLst>
          </p:cNvPr>
          <p:cNvCxnSpPr>
            <a:cxnSpLocks/>
          </p:cNvCxnSpPr>
          <p:nvPr/>
        </p:nvCxnSpPr>
        <p:spPr>
          <a:xfrm flipV="1">
            <a:off x="402189" y="852302"/>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57" y="1793835"/>
            <a:ext cx="10274673" cy="449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48647" y="1137048"/>
            <a:ext cx="8086470" cy="430887"/>
          </a:xfrm>
          <a:prstGeom prst="rect">
            <a:avLst/>
          </a:prstGeom>
          <a:noFill/>
        </p:spPr>
        <p:txBody>
          <a:bodyPr wrap="square" rtlCol="0">
            <a:spAutoFit/>
          </a:bodyPr>
          <a:lstStyle/>
          <a:p>
            <a:pPr algn="just"/>
            <a:r>
              <a:rPr lang="es-ES" sz="2200" b="1" dirty="0">
                <a:solidFill>
                  <a:srgbClr val="0070C0"/>
                </a:solidFill>
                <a:effectLst>
                  <a:outerShdw blurRad="38100" dist="38100" dir="2700000" algn="tl">
                    <a:srgbClr val="000000">
                      <a:alpha val="43137"/>
                    </a:srgbClr>
                  </a:outerShdw>
                </a:effectLst>
              </a:rPr>
              <a:t>- Distribución de prestaciones de acuerdo a especialidad médica. </a:t>
            </a:r>
            <a:endParaRPr lang="es-AR" sz="22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97359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251"/>
          <a:stretch/>
        </p:blipFill>
        <p:spPr bwMode="auto">
          <a:xfrm>
            <a:off x="899893" y="2466656"/>
            <a:ext cx="9341388" cy="369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59038" y="47726"/>
            <a:ext cx="11441920" cy="954107"/>
          </a:xfrm>
          <a:prstGeom prst="rect">
            <a:avLst/>
          </a:prstGeom>
          <a:noFill/>
        </p:spPr>
        <p:txBody>
          <a:bodyPr wrap="square" rtlCol="0">
            <a:spAutoFit/>
          </a:bodyPr>
          <a:lstStyle/>
          <a:p>
            <a:pPr algn="just"/>
            <a:r>
              <a:rPr lang="es-ES" sz="2800" b="1" dirty="0">
                <a:solidFill>
                  <a:schemeClr val="accent3">
                    <a:lumMod val="75000"/>
                  </a:schemeClr>
                </a:solidFill>
                <a:effectLst>
                  <a:outerShdw blurRad="38100" dist="38100" dir="2700000" algn="tl">
                    <a:srgbClr val="000000">
                      <a:alpha val="43137"/>
                    </a:srgbClr>
                  </a:outerShdw>
                </a:effectLst>
              </a:rPr>
              <a:t>A continuación y a los fines ilustrativos, se presentan algunos ejemplos de los costos asociados a diferentes prestaciones de salud</a:t>
            </a:r>
            <a:endParaRPr lang="es-AR" sz="2800" b="1" dirty="0">
              <a:solidFill>
                <a:schemeClr val="accent3">
                  <a:lumMod val="75000"/>
                </a:schemeClr>
              </a:solidFill>
              <a:effectLst>
                <a:outerShdw blurRad="38100" dist="38100" dir="2700000" algn="tl">
                  <a:srgbClr val="000000">
                    <a:alpha val="43137"/>
                  </a:srgbClr>
                </a:outerShdw>
              </a:effectLst>
            </a:endParaRPr>
          </a:p>
        </p:txBody>
      </p:sp>
      <p:sp>
        <p:nvSpPr>
          <p:cNvPr id="2" name="New shape"/>
          <p:cNvSpPr/>
          <p:nvPr/>
        </p:nvSpPr>
        <p:spPr>
          <a:xfrm>
            <a:off x="4201632" y="4752361"/>
            <a:ext cx="6532629" cy="489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b="1" dirty="0">
                <a:solidFill>
                  <a:srgbClr val="4477AA"/>
                </a:solidFill>
              </a:rPr>
              <a:t>GASTOS SANATORIALES, HONORARIOS MÉDICOS Y ANESTESIA</a:t>
            </a:r>
          </a:p>
        </p:txBody>
      </p:sp>
      <p:sp>
        <p:nvSpPr>
          <p:cNvPr id="6" name="New shape">
            <a:extLst>
              <a:ext uri="{FF2B5EF4-FFF2-40B4-BE49-F238E27FC236}">
                <a16:creationId xmlns:a16="http://schemas.microsoft.com/office/drawing/2014/main" id="{A7A4EAE5-63F7-2C03-081D-4B22E5CBD8AB}"/>
              </a:ext>
            </a:extLst>
          </p:cNvPr>
          <p:cNvSpPr/>
          <p:nvPr/>
        </p:nvSpPr>
        <p:spPr>
          <a:xfrm>
            <a:off x="5197530" y="1865445"/>
            <a:ext cx="4821114"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lang="es-ES" sz="4000" b="1" dirty="0">
                <a:solidFill>
                  <a:srgbClr val="000066"/>
                </a:solidFill>
              </a:rPr>
              <a:t>Video-colonoscopía</a:t>
            </a:r>
            <a:endParaRPr sz="4000" b="1" dirty="0">
              <a:solidFill>
                <a:srgbClr val="000066"/>
              </a:solidFill>
            </a:endParaRPr>
          </a:p>
        </p:txBody>
      </p:sp>
      <p:cxnSp>
        <p:nvCxnSpPr>
          <p:cNvPr id="7" name="Conector recto 6">
            <a:extLst>
              <a:ext uri="{FF2B5EF4-FFF2-40B4-BE49-F238E27FC236}">
                <a16:creationId xmlns:a16="http://schemas.microsoft.com/office/drawing/2014/main" id="{91175BF9-2916-DB45-AD5E-2C8F41FF9383}"/>
              </a:ext>
            </a:extLst>
          </p:cNvPr>
          <p:cNvCxnSpPr>
            <a:cxnSpLocks/>
          </p:cNvCxnSpPr>
          <p:nvPr/>
        </p:nvCxnSpPr>
        <p:spPr>
          <a:xfrm flipV="1">
            <a:off x="418091" y="1019273"/>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938FDEEA-E37A-BDFA-C60C-73B8D1F9FC84}"/>
              </a:ext>
            </a:extLst>
          </p:cNvPr>
          <p:cNvSpPr txBox="1"/>
          <p:nvPr/>
        </p:nvSpPr>
        <p:spPr>
          <a:xfrm>
            <a:off x="6298019" y="2524885"/>
            <a:ext cx="2076497" cy="595338"/>
          </a:xfrm>
          <a:prstGeom prst="rect">
            <a:avLst/>
          </a:prstGeom>
          <a:solidFill>
            <a:srgbClr val="0070C0"/>
          </a:solidFill>
          <a:ln>
            <a:solidFill>
              <a:srgbClr val="0070C0"/>
            </a:solidFill>
          </a:ln>
        </p:spPr>
        <p:txBody>
          <a:bodyPr wrap="none" lIns="101901" tIns="50950" rIns="101901" bIns="50950" rtlCol="0">
            <a:spAutoFit/>
          </a:bodyPr>
          <a:lstStyle/>
          <a:p>
            <a:r>
              <a:rPr lang="es-ES" sz="3200" b="1" dirty="0">
                <a:solidFill>
                  <a:schemeClr val="bg1"/>
                </a:solidFill>
              </a:rPr>
              <a:t> $ 57.348- </a:t>
            </a:r>
            <a:endParaRPr lang="es-AR" sz="3200" b="1" dirty="0">
              <a:solidFill>
                <a:schemeClr val="bg1"/>
              </a:solidFill>
            </a:endParaRPr>
          </a:p>
        </p:txBody>
      </p:sp>
    </p:spTree>
    <p:extLst>
      <p:ext uri="{BB962C8B-B14F-4D97-AF65-F5344CB8AC3E}">
        <p14:creationId xmlns:p14="http://schemas.microsoft.com/office/powerpoint/2010/main" val="4136419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438"/>
          <a:stretch/>
        </p:blipFill>
        <p:spPr bwMode="auto">
          <a:xfrm>
            <a:off x="128616" y="1999318"/>
            <a:ext cx="10613597" cy="444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59038" y="47726"/>
            <a:ext cx="11441920" cy="954107"/>
          </a:xfrm>
          <a:prstGeom prst="rect">
            <a:avLst/>
          </a:prstGeom>
          <a:noFill/>
        </p:spPr>
        <p:txBody>
          <a:bodyPr wrap="square" rtlCol="0">
            <a:spAutoFit/>
          </a:bodyPr>
          <a:lstStyle/>
          <a:p>
            <a:pPr algn="just"/>
            <a:r>
              <a:rPr lang="es-ES" sz="2800" b="1" dirty="0">
                <a:solidFill>
                  <a:schemeClr val="accent3">
                    <a:lumMod val="75000"/>
                  </a:schemeClr>
                </a:solidFill>
                <a:effectLst>
                  <a:outerShdw blurRad="38100" dist="38100" dir="2700000" algn="tl">
                    <a:srgbClr val="000000">
                      <a:alpha val="43137"/>
                    </a:srgbClr>
                  </a:outerShdw>
                </a:effectLst>
              </a:rPr>
              <a:t>A continuación y a los fines ilustrativos, se presentan algunos ejemplos de los costos asociados a diferentes prestaciones de salud</a:t>
            </a:r>
            <a:endParaRPr lang="es-AR" sz="2800" b="1" dirty="0">
              <a:solidFill>
                <a:schemeClr val="accent3">
                  <a:lumMod val="75000"/>
                </a:schemeClr>
              </a:solidFill>
              <a:effectLst>
                <a:outerShdw blurRad="38100" dist="38100" dir="2700000" algn="tl">
                  <a:srgbClr val="000000">
                    <a:alpha val="43137"/>
                  </a:srgbClr>
                </a:outerShdw>
              </a:effectLst>
            </a:endParaRPr>
          </a:p>
        </p:txBody>
      </p:sp>
      <p:cxnSp>
        <p:nvCxnSpPr>
          <p:cNvPr id="7" name="Conector recto 6">
            <a:extLst>
              <a:ext uri="{FF2B5EF4-FFF2-40B4-BE49-F238E27FC236}">
                <a16:creationId xmlns:a16="http://schemas.microsoft.com/office/drawing/2014/main" id="{91175BF9-2916-DB45-AD5E-2C8F41FF9383}"/>
              </a:ext>
            </a:extLst>
          </p:cNvPr>
          <p:cNvCxnSpPr>
            <a:cxnSpLocks/>
          </p:cNvCxnSpPr>
          <p:nvPr/>
        </p:nvCxnSpPr>
        <p:spPr>
          <a:xfrm flipV="1">
            <a:off x="418091" y="1019273"/>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CuadroTexto 5">
            <a:extLst>
              <a:ext uri="{FF2B5EF4-FFF2-40B4-BE49-F238E27FC236}">
                <a16:creationId xmlns:a16="http://schemas.microsoft.com/office/drawing/2014/main" id="{AA0DFEC8-B878-60DF-48E3-E497EE0FA7AF}"/>
              </a:ext>
            </a:extLst>
          </p:cNvPr>
          <p:cNvSpPr txBox="1"/>
          <p:nvPr/>
        </p:nvSpPr>
        <p:spPr>
          <a:xfrm>
            <a:off x="7427457" y="2516468"/>
            <a:ext cx="2294506" cy="595338"/>
          </a:xfrm>
          <a:prstGeom prst="rect">
            <a:avLst/>
          </a:prstGeom>
          <a:solidFill>
            <a:srgbClr val="0070C0"/>
          </a:solidFill>
          <a:ln>
            <a:solidFill>
              <a:srgbClr val="0070C0"/>
            </a:solidFill>
          </a:ln>
        </p:spPr>
        <p:txBody>
          <a:bodyPr wrap="none" lIns="101901" tIns="50950" rIns="101901" bIns="50950" rtlCol="0">
            <a:spAutoFit/>
          </a:bodyPr>
          <a:lstStyle/>
          <a:p>
            <a:r>
              <a:rPr lang="es-ES" sz="3200" b="1" dirty="0">
                <a:solidFill>
                  <a:schemeClr val="bg1"/>
                </a:solidFill>
              </a:rPr>
              <a:t> $ 162.868- </a:t>
            </a:r>
            <a:endParaRPr lang="es-AR" sz="3200" b="1" dirty="0">
              <a:solidFill>
                <a:schemeClr val="bg1"/>
              </a:solidFill>
            </a:endParaRPr>
          </a:p>
        </p:txBody>
      </p:sp>
      <p:sp>
        <p:nvSpPr>
          <p:cNvPr id="12" name="New shape">
            <a:extLst>
              <a:ext uri="{FF2B5EF4-FFF2-40B4-BE49-F238E27FC236}">
                <a16:creationId xmlns:a16="http://schemas.microsoft.com/office/drawing/2014/main" id="{49520264-65E1-8FF7-1911-1F355216B960}"/>
              </a:ext>
            </a:extLst>
          </p:cNvPr>
          <p:cNvSpPr/>
          <p:nvPr/>
        </p:nvSpPr>
        <p:spPr>
          <a:xfrm>
            <a:off x="7893024" y="1770030"/>
            <a:ext cx="1346394"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lang="es-ES" sz="4000" b="1" dirty="0">
                <a:solidFill>
                  <a:srgbClr val="000066"/>
                </a:solidFill>
              </a:rPr>
              <a:t>Parto</a:t>
            </a:r>
            <a:endParaRPr sz="4000" b="1" dirty="0">
              <a:solidFill>
                <a:srgbClr val="000066"/>
              </a:solidFill>
            </a:endParaRPr>
          </a:p>
        </p:txBody>
      </p:sp>
    </p:spTree>
    <p:extLst>
      <p:ext uri="{BB962C8B-B14F-4D97-AF65-F5344CB8AC3E}">
        <p14:creationId xmlns:p14="http://schemas.microsoft.com/office/powerpoint/2010/main" val="26095025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59038" y="47726"/>
            <a:ext cx="11441920" cy="954107"/>
          </a:xfrm>
          <a:prstGeom prst="rect">
            <a:avLst/>
          </a:prstGeom>
          <a:noFill/>
        </p:spPr>
        <p:txBody>
          <a:bodyPr wrap="square" rtlCol="0">
            <a:spAutoFit/>
          </a:bodyPr>
          <a:lstStyle/>
          <a:p>
            <a:pPr algn="just"/>
            <a:r>
              <a:rPr lang="es-ES" sz="2800" b="1" dirty="0">
                <a:solidFill>
                  <a:schemeClr val="accent3">
                    <a:lumMod val="75000"/>
                  </a:schemeClr>
                </a:solidFill>
                <a:effectLst>
                  <a:outerShdw blurRad="38100" dist="38100" dir="2700000" algn="tl">
                    <a:srgbClr val="000000">
                      <a:alpha val="43137"/>
                    </a:srgbClr>
                  </a:outerShdw>
                </a:effectLst>
              </a:rPr>
              <a:t>A continuación y a los fines ilustrativos, se presentan algunos ejemplos de los costos asociados a diferentes prestaciones de salud</a:t>
            </a:r>
            <a:endParaRPr lang="es-AR" sz="2800" b="1" dirty="0">
              <a:solidFill>
                <a:schemeClr val="accent3">
                  <a:lumMod val="75000"/>
                </a:schemeClr>
              </a:solidFill>
              <a:effectLst>
                <a:outerShdw blurRad="38100" dist="38100" dir="2700000" algn="tl">
                  <a:srgbClr val="000000">
                    <a:alpha val="43137"/>
                  </a:srgbClr>
                </a:outerShdw>
              </a:effectLst>
            </a:endParaRPr>
          </a:p>
        </p:txBody>
      </p:sp>
      <p:cxnSp>
        <p:nvCxnSpPr>
          <p:cNvPr id="7" name="Conector recto 6">
            <a:extLst>
              <a:ext uri="{FF2B5EF4-FFF2-40B4-BE49-F238E27FC236}">
                <a16:creationId xmlns:a16="http://schemas.microsoft.com/office/drawing/2014/main" id="{91175BF9-2916-DB45-AD5E-2C8F41FF9383}"/>
              </a:ext>
            </a:extLst>
          </p:cNvPr>
          <p:cNvCxnSpPr>
            <a:cxnSpLocks/>
          </p:cNvCxnSpPr>
          <p:nvPr/>
        </p:nvCxnSpPr>
        <p:spPr>
          <a:xfrm flipV="1">
            <a:off x="418091" y="1019273"/>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CuadroTexto 7">
            <a:extLst>
              <a:ext uri="{FF2B5EF4-FFF2-40B4-BE49-F238E27FC236}">
                <a16:creationId xmlns:a16="http://schemas.microsoft.com/office/drawing/2014/main" id="{999D447F-78FB-BD79-88D6-FDEC66464A54}"/>
              </a:ext>
            </a:extLst>
          </p:cNvPr>
          <p:cNvSpPr txBox="1"/>
          <p:nvPr/>
        </p:nvSpPr>
        <p:spPr>
          <a:xfrm>
            <a:off x="6872644" y="1996373"/>
            <a:ext cx="2294506" cy="595338"/>
          </a:xfrm>
          <a:prstGeom prst="rect">
            <a:avLst/>
          </a:prstGeom>
          <a:solidFill>
            <a:srgbClr val="0070C0"/>
          </a:solidFill>
          <a:ln>
            <a:solidFill>
              <a:srgbClr val="0070C0"/>
            </a:solidFill>
          </a:ln>
        </p:spPr>
        <p:txBody>
          <a:bodyPr wrap="none" lIns="101901" tIns="50950" rIns="101901" bIns="50950" rtlCol="0">
            <a:spAutoFit/>
          </a:bodyPr>
          <a:lstStyle/>
          <a:p>
            <a:r>
              <a:rPr lang="es-ES" sz="3200" b="1" dirty="0">
                <a:solidFill>
                  <a:schemeClr val="bg1"/>
                </a:solidFill>
              </a:rPr>
              <a:t> $ 819.929- </a:t>
            </a:r>
            <a:endParaRPr lang="es-AR" sz="3200" b="1" dirty="0">
              <a:solidFill>
                <a:schemeClr val="bg1"/>
              </a:solidFill>
            </a:endParaRPr>
          </a:p>
        </p:txBody>
      </p:sp>
      <p:sp>
        <p:nvSpPr>
          <p:cNvPr id="13" name="New shape">
            <a:extLst>
              <a:ext uri="{FF2B5EF4-FFF2-40B4-BE49-F238E27FC236}">
                <a16:creationId xmlns:a16="http://schemas.microsoft.com/office/drawing/2014/main" id="{A54F4749-85CF-D821-F80A-A375CEC21803}"/>
              </a:ext>
            </a:extLst>
          </p:cNvPr>
          <p:cNvSpPr/>
          <p:nvPr/>
        </p:nvSpPr>
        <p:spPr>
          <a:xfrm>
            <a:off x="4879478" y="1253194"/>
            <a:ext cx="5902491"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lang="es-ES" sz="4000" b="1" dirty="0">
                <a:solidFill>
                  <a:srgbClr val="000066"/>
                </a:solidFill>
              </a:rPr>
              <a:t>Reemplazo total de cadera</a:t>
            </a:r>
            <a:endParaRPr sz="4000" b="1" dirty="0">
              <a:solidFill>
                <a:srgbClr val="000066"/>
              </a:solidFill>
            </a:endParaRPr>
          </a:p>
        </p:txBody>
      </p:sp>
      <p:grpSp>
        <p:nvGrpSpPr>
          <p:cNvPr id="3" name="2 Grupo"/>
          <p:cNvGrpSpPr/>
          <p:nvPr/>
        </p:nvGrpSpPr>
        <p:grpSpPr>
          <a:xfrm>
            <a:off x="0" y="1331650"/>
            <a:ext cx="11961812" cy="5069150"/>
            <a:chOff x="0" y="1331650"/>
            <a:chExt cx="11961812" cy="506915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16"/>
            <a:stretch/>
          </p:blipFill>
          <p:spPr bwMode="auto">
            <a:xfrm>
              <a:off x="0" y="1331650"/>
              <a:ext cx="11961812" cy="506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rot="19211101">
              <a:off x="1371372" y="5514469"/>
              <a:ext cx="573708" cy="20673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11488491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59038" y="47726"/>
            <a:ext cx="11441920" cy="954107"/>
          </a:xfrm>
          <a:prstGeom prst="rect">
            <a:avLst/>
          </a:prstGeom>
          <a:noFill/>
        </p:spPr>
        <p:txBody>
          <a:bodyPr wrap="square" rtlCol="0">
            <a:spAutoFit/>
          </a:bodyPr>
          <a:lstStyle/>
          <a:p>
            <a:pPr algn="just"/>
            <a:r>
              <a:rPr lang="es-ES" sz="2800" b="1" dirty="0">
                <a:solidFill>
                  <a:schemeClr val="accent3">
                    <a:lumMod val="75000"/>
                  </a:schemeClr>
                </a:solidFill>
                <a:effectLst>
                  <a:outerShdw blurRad="38100" dist="38100" dir="2700000" algn="tl">
                    <a:srgbClr val="000000">
                      <a:alpha val="43137"/>
                    </a:srgbClr>
                  </a:outerShdw>
                </a:effectLst>
              </a:rPr>
              <a:t>A continuación y a los fines ilustrativos, se presentan algunos ejemplos de los costos asociados a diferentes prestaciones de salud</a:t>
            </a:r>
            <a:endParaRPr lang="es-AR" sz="2800" b="1" dirty="0">
              <a:solidFill>
                <a:schemeClr val="accent3">
                  <a:lumMod val="75000"/>
                </a:schemeClr>
              </a:solidFill>
              <a:effectLst>
                <a:outerShdw blurRad="38100" dist="38100" dir="2700000" algn="tl">
                  <a:srgbClr val="000000">
                    <a:alpha val="43137"/>
                  </a:srgbClr>
                </a:outerShdw>
              </a:effectLst>
            </a:endParaRPr>
          </a:p>
        </p:txBody>
      </p:sp>
      <p:cxnSp>
        <p:nvCxnSpPr>
          <p:cNvPr id="7" name="Conector recto 6">
            <a:extLst>
              <a:ext uri="{FF2B5EF4-FFF2-40B4-BE49-F238E27FC236}">
                <a16:creationId xmlns:a16="http://schemas.microsoft.com/office/drawing/2014/main" id="{91175BF9-2916-DB45-AD5E-2C8F41FF9383}"/>
              </a:ext>
            </a:extLst>
          </p:cNvPr>
          <p:cNvCxnSpPr>
            <a:cxnSpLocks/>
          </p:cNvCxnSpPr>
          <p:nvPr/>
        </p:nvCxnSpPr>
        <p:spPr>
          <a:xfrm flipV="1">
            <a:off x="418091" y="1019273"/>
            <a:ext cx="9783732" cy="23399"/>
          </a:xfrm>
          <a:prstGeom prst="line">
            <a:avLst/>
          </a:prstGeom>
          <a:ln w="57150">
            <a:solidFill>
              <a:schemeClr val="accent3">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New shape">
            <a:extLst>
              <a:ext uri="{FF2B5EF4-FFF2-40B4-BE49-F238E27FC236}">
                <a16:creationId xmlns:a16="http://schemas.microsoft.com/office/drawing/2014/main" id="{4B1BD497-916A-3811-5D16-F4DCB82E7C71}"/>
              </a:ext>
            </a:extLst>
          </p:cNvPr>
          <p:cNvSpPr/>
          <p:nvPr/>
        </p:nvSpPr>
        <p:spPr>
          <a:xfrm>
            <a:off x="4402400" y="1531490"/>
            <a:ext cx="6578351" cy="71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1901" tIns="50950" rIns="101901" bIns="50950" rtlCol="0" anchor="t">
            <a:noAutofit/>
          </a:bodyPr>
          <a:lstStyle>
            <a:defPPr>
              <a:defRPr>
                <a:latin typeface="Arial Unicode MS"/>
                <a:ea typeface="Arial Unicode MS"/>
              </a:defRPr>
            </a:defPPr>
          </a:lstStyle>
          <a:p>
            <a:r>
              <a:rPr lang="es-ES" sz="3200" b="1" dirty="0">
                <a:solidFill>
                  <a:srgbClr val="000066"/>
                </a:solidFill>
              </a:rPr>
              <a:t>Cirugía revascularización miocárdica</a:t>
            </a:r>
          </a:p>
          <a:p>
            <a:pPr algn="ctr"/>
            <a:r>
              <a:rPr lang="es-ES" sz="3200" b="1" dirty="0">
                <a:solidFill>
                  <a:srgbClr val="000066"/>
                </a:solidFill>
              </a:rPr>
              <a:t>(</a:t>
            </a:r>
            <a:r>
              <a:rPr lang="es-ES" sz="3200" b="1" i="1" dirty="0">
                <a:solidFill>
                  <a:srgbClr val="000066"/>
                </a:solidFill>
              </a:rPr>
              <a:t>Bypass</a:t>
            </a:r>
            <a:r>
              <a:rPr lang="es-ES" sz="3200" b="1" dirty="0">
                <a:solidFill>
                  <a:srgbClr val="000066"/>
                </a:solidFill>
              </a:rPr>
              <a:t>)</a:t>
            </a:r>
            <a:endParaRPr sz="3200" b="1" dirty="0">
              <a:solidFill>
                <a:srgbClr val="000066"/>
              </a:solidFill>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391"/>
          <a:stretch/>
        </p:blipFill>
        <p:spPr bwMode="auto">
          <a:xfrm>
            <a:off x="446667" y="2061197"/>
            <a:ext cx="10669256" cy="44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7">
            <a:extLst>
              <a:ext uri="{FF2B5EF4-FFF2-40B4-BE49-F238E27FC236}">
                <a16:creationId xmlns:a16="http://schemas.microsoft.com/office/drawing/2014/main" id="{400818FC-9869-CBAA-FD28-832B8F2C0015}"/>
              </a:ext>
            </a:extLst>
          </p:cNvPr>
          <p:cNvSpPr txBox="1"/>
          <p:nvPr/>
        </p:nvSpPr>
        <p:spPr>
          <a:xfrm>
            <a:off x="6432945" y="2714909"/>
            <a:ext cx="2619915" cy="595338"/>
          </a:xfrm>
          <a:prstGeom prst="rect">
            <a:avLst/>
          </a:prstGeom>
          <a:solidFill>
            <a:schemeClr val="accent3">
              <a:lumMod val="75000"/>
            </a:schemeClr>
          </a:solidFill>
          <a:ln>
            <a:solidFill>
              <a:schemeClr val="accent3">
                <a:lumMod val="75000"/>
              </a:schemeClr>
            </a:solidFill>
          </a:ln>
        </p:spPr>
        <p:txBody>
          <a:bodyPr wrap="none" lIns="101901" tIns="50950" rIns="101901" bIns="50950" rtlCol="0">
            <a:spAutoFit/>
          </a:bodyPr>
          <a:lstStyle/>
          <a:p>
            <a:r>
              <a:rPr lang="es-ES" sz="3200" b="1" dirty="0">
                <a:solidFill>
                  <a:schemeClr val="bg1"/>
                </a:solidFill>
              </a:rPr>
              <a:t> $ 2.623.700- </a:t>
            </a:r>
            <a:endParaRPr lang="es-AR" sz="3200" b="1" dirty="0">
              <a:solidFill>
                <a:schemeClr val="bg1"/>
              </a:solidFill>
            </a:endParaRPr>
          </a:p>
        </p:txBody>
      </p:sp>
    </p:spTree>
    <p:extLst>
      <p:ext uri="{BB962C8B-B14F-4D97-AF65-F5344CB8AC3E}">
        <p14:creationId xmlns:p14="http://schemas.microsoft.com/office/powerpoint/2010/main" val="3998392087"/>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42570770_TF89082059" id="{8E5273CC-FF6D-4928-BFFF-A67E5C6B19D3}" vid="{E5B9901F-1695-4C18-B807-CC0D1D640F2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0F4EF9EB6CCEF4C94991E8709EEDA44" ma:contentTypeVersion="2" ma:contentTypeDescription="Crear nuevo documento." ma:contentTypeScope="" ma:versionID="0c61ff88998dd3cc92ccaa69da5fcdf8">
  <xsd:schema xmlns:xsd="http://www.w3.org/2001/XMLSchema" xmlns:xs="http://www.w3.org/2001/XMLSchema" xmlns:p="http://schemas.microsoft.com/office/2006/metadata/properties" xmlns:ns3="49aae9e5-d03f-4a43-8d3e-56c5fe30a2b9" targetNamespace="http://schemas.microsoft.com/office/2006/metadata/properties" ma:root="true" ma:fieldsID="1ec3e3b72d3dd346b27893354508473d" ns3:_="">
    <xsd:import namespace="49aae9e5-d03f-4a43-8d3e-56c5fe30a2b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aae9e5-d03f-4a43-8d3e-56c5fe30a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2.xml><?xml version="1.0" encoding="utf-8"?>
<ds:datastoreItem xmlns:ds="http://schemas.openxmlformats.org/officeDocument/2006/customXml" ds:itemID="{6A86D9CC-0D9D-4BFE-B3F3-26F480BF8C8A}">
  <ds:schemaRefs>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49aae9e5-d03f-4a43-8d3e-56c5fe30a2b9"/>
  </ds:schemaRefs>
</ds:datastoreItem>
</file>

<file path=customXml/itemProps3.xml><?xml version="1.0" encoding="utf-8"?>
<ds:datastoreItem xmlns:ds="http://schemas.openxmlformats.org/officeDocument/2006/customXml" ds:itemID="{8B953DBC-9980-4BE7-8B5F-F2E1A5A59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aae9e5-d03f-4a43-8d3e-56c5fe30a2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Presentación clásica y moderna en diseño de bloque</Template>
  <TotalTime>1712</TotalTime>
  <Words>598</Words>
  <Application>Microsoft Office PowerPoint</Application>
  <PresentationFormat>Panorámica</PresentationFormat>
  <Paragraphs>137</Paragraphs>
  <Slides>16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Tahoma</vt:lpstr>
      <vt:lpstr>Tw Cen MT</vt:lpstr>
      <vt:lpstr>Tw Cen MT Condensed</vt:lpstr>
      <vt:lpstr>Wingdings 3</vt:lpstr>
      <vt:lpstr>ModernClassicBlock-3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Evolución ingresos/egresoS periodo 2012-2021 </vt:lpstr>
      <vt:lpstr>Aporte Adicional </vt:lpstr>
      <vt:lpstr>Aporte Adicional: alcance</vt:lpstr>
      <vt:lpstr>Aporte Adicional: IMPACTO ECONÓMICO</vt:lpstr>
      <vt:lpstr>Acciones a seguir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Aportes y Contribuciones 2022</dc:title>
  <dc:creator>Administracion1 ospuncpba</dc:creator>
  <cp:lastModifiedBy>Gabiel Dadiego</cp:lastModifiedBy>
  <cp:revision>105</cp:revision>
  <cp:lastPrinted>2022-03-10T14:42:54Z</cp:lastPrinted>
  <dcterms:created xsi:type="dcterms:W3CDTF">2022-03-10T13:10:26Z</dcterms:created>
  <dcterms:modified xsi:type="dcterms:W3CDTF">2022-12-26T15:14:33Z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0x010100F0F4EF9EB6CCEF4C94991E8709EEDA44</vt:lpwstr>
  </property>
</Properties>
</file>